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47"/>
    <a:srgbClr val="E8493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61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70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10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12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71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48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88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52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89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65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2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8F8B3-DC4A-4E3F-B4AA-DC6927ACE4C9}" type="datetimeFigureOut">
              <a:rPr lang="es-ES" smtClean="0"/>
              <a:t>17/05/2021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D188-464B-464E-8D69-43CC1E55CF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8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/>
          <p:cNvPicPr/>
          <p:nvPr/>
        </p:nvPicPr>
        <p:blipFill>
          <a:blip r:embed="rId2"/>
          <a:stretch/>
        </p:blipFill>
        <p:spPr>
          <a:xfrm>
            <a:off x="5832000" y="360"/>
            <a:ext cx="6355440" cy="6855840"/>
          </a:xfrm>
          <a:prstGeom prst="rect">
            <a:avLst/>
          </a:prstGeom>
          <a:ln>
            <a:noFill/>
          </a:ln>
        </p:spPr>
      </p:pic>
      <p:pic>
        <p:nvPicPr>
          <p:cNvPr id="77" name="Imagen 76"/>
          <p:cNvPicPr/>
          <p:nvPr/>
        </p:nvPicPr>
        <p:blipFill>
          <a:blip r:embed="rId3"/>
          <a:stretch/>
        </p:blipFill>
        <p:spPr>
          <a:xfrm>
            <a:off x="1800000" y="3962160"/>
            <a:ext cx="4102200" cy="237204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1523880" y="1256400"/>
            <a:ext cx="9141480" cy="35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t/>
            </a:r>
            <a:br/>
            <a:r>
              <a:t/>
            </a:r>
            <a:br/>
            <a:endParaRPr lang="es-ES" sz="18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584000" y="410400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0" name="Imagen 79"/>
          <p:cNvPicPr/>
          <p:nvPr/>
        </p:nvPicPr>
        <p:blipFill>
          <a:blip r:embed="rId4"/>
          <a:stretch/>
        </p:blipFill>
        <p:spPr>
          <a:xfrm>
            <a:off x="72000" y="7560"/>
            <a:ext cx="3763080" cy="1142640"/>
          </a:xfrm>
          <a:prstGeom prst="rect">
            <a:avLst/>
          </a:prstGeom>
          <a:ln>
            <a:noFill/>
          </a:ln>
        </p:spPr>
      </p:pic>
      <p:pic>
        <p:nvPicPr>
          <p:cNvPr id="81" name="Imagen 80"/>
          <p:cNvPicPr/>
          <p:nvPr/>
        </p:nvPicPr>
        <p:blipFill>
          <a:blip r:embed="rId5"/>
          <a:stretch/>
        </p:blipFill>
        <p:spPr>
          <a:xfrm>
            <a:off x="936000" y="1512000"/>
            <a:ext cx="10474560" cy="2489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654740" y="29016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4"/>
          <p:cNvSpPr/>
          <p:nvPr/>
        </p:nvSpPr>
        <p:spPr>
          <a:xfrm>
            <a:off x="72360" y="936000"/>
            <a:ext cx="6983190" cy="4892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 algn="ctr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24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Antes de empezar, es importante tener en cuenta </a:t>
            </a:r>
            <a:endParaRPr lang="es-ES" sz="240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1440" algn="ctr">
              <a:lnSpc>
                <a:spcPct val="100000"/>
              </a:lnSpc>
              <a:buSzPct val="100051"/>
            </a:pPr>
            <a:r>
              <a:rPr lang="es-ES" sz="2400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2400" spc="-1" dirty="0" smtClean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es-ES" sz="2400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el </a:t>
            </a:r>
            <a:r>
              <a:rPr lang="es-ES" sz="24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ambiente </a:t>
            </a:r>
            <a:r>
              <a:rPr lang="es-ES" sz="24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donde vayamos a realizarlas:</a:t>
            </a:r>
            <a:endParaRPr lang="es-ES" sz="24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4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4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Tranquilo y silencioso        Temperatura </a:t>
            </a:r>
            <a:r>
              <a:rPr lang="es-ES" sz="2400" b="1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adecuada</a:t>
            </a: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400" b="1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   </a:t>
            </a:r>
            <a:endParaRPr lang="es-ES" sz="2400" b="1" spc="-1" dirty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400" b="1" strike="noStrike" spc="-1" dirty="0" smtClean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400" b="1" spc="-1" dirty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400" b="1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	  </a:t>
            </a:r>
            <a:r>
              <a:rPr lang="es-ES" sz="24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Luz tenue	</a:t>
            </a:r>
            <a:r>
              <a:rPr lang="es-ES" sz="2400" b="1" spc="-1" dirty="0">
                <a:solidFill>
                  <a:srgbClr val="FCC947"/>
                </a:solidFill>
                <a:latin typeface="Arial"/>
              </a:rPr>
              <a:t>	 </a:t>
            </a:r>
            <a:r>
              <a:rPr lang="es-ES" sz="2400" b="1" spc="-1" dirty="0" smtClean="0">
                <a:solidFill>
                  <a:srgbClr val="FCC947"/>
                </a:solidFill>
                <a:latin typeface="Arial"/>
              </a:rPr>
              <a:t> </a:t>
            </a:r>
            <a:r>
              <a:rPr lang="es-ES" sz="2400" b="1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Ropa </a:t>
            </a:r>
            <a:r>
              <a:rPr lang="es-ES" sz="24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cómoda	</a:t>
            </a:r>
            <a:endParaRPr lang="es-ES" sz="2400" b="1" strike="noStrike" spc="-1" dirty="0" smtClean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4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		</a:t>
            </a:r>
            <a:endParaRPr lang="es-ES" sz="2400" b="1" strike="noStrike" spc="-1" dirty="0" smtClean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400" b="1" spc="-1" dirty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400" b="1" strike="noStrike" spc="-1" dirty="0" smtClean="0">
              <a:solidFill>
                <a:srgbClr val="FCC947"/>
              </a:solidFill>
              <a:latin typeface="Calibri"/>
              <a:ea typeface="DejaVu Sans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400" b="1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       		Posición </a:t>
            </a:r>
            <a:r>
              <a:rPr lang="es-ES" sz="24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confortable</a:t>
            </a:r>
            <a:endParaRPr lang="es-ES" sz="2400" b="1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400" b="1" strike="noStrike" spc="-1" dirty="0">
              <a:solidFill>
                <a:srgbClr val="FCC947"/>
              </a:solidFill>
              <a:latin typeface="Arial"/>
            </a:endParaRPr>
          </a:p>
        </p:txBody>
      </p:sp>
      <p:pic>
        <p:nvPicPr>
          <p:cNvPr id="143" name="Imagen 142"/>
          <p:cNvPicPr/>
          <p:nvPr/>
        </p:nvPicPr>
        <p:blipFill>
          <a:blip r:embed="rId4"/>
          <a:srcRect l="33512" b="9152"/>
          <a:stretch/>
        </p:blipFill>
        <p:spPr>
          <a:xfrm>
            <a:off x="1025595" y="2614536"/>
            <a:ext cx="1342890" cy="658582"/>
          </a:xfrm>
          <a:prstGeom prst="rect">
            <a:avLst/>
          </a:prstGeom>
          <a:ln>
            <a:noFill/>
          </a:ln>
        </p:spPr>
      </p:pic>
      <p:pic>
        <p:nvPicPr>
          <p:cNvPr id="144" name="Imagen 143"/>
          <p:cNvPicPr/>
          <p:nvPr/>
        </p:nvPicPr>
        <p:blipFill>
          <a:blip r:embed="rId5"/>
          <a:srcRect l="14253" t="13384" r="14348" b="12071"/>
          <a:stretch/>
        </p:blipFill>
        <p:spPr>
          <a:xfrm>
            <a:off x="4840245" y="2614536"/>
            <a:ext cx="628560" cy="653204"/>
          </a:xfrm>
          <a:prstGeom prst="rect">
            <a:avLst/>
          </a:prstGeom>
          <a:ln>
            <a:noFill/>
          </a:ln>
        </p:spPr>
      </p:pic>
      <p:pic>
        <p:nvPicPr>
          <p:cNvPr id="145" name="Imagen 144"/>
          <p:cNvPicPr/>
          <p:nvPr/>
        </p:nvPicPr>
        <p:blipFill>
          <a:blip r:embed="rId6"/>
          <a:stretch/>
        </p:blipFill>
        <p:spPr>
          <a:xfrm>
            <a:off x="1383480" y="4011711"/>
            <a:ext cx="792477" cy="791749"/>
          </a:xfrm>
          <a:prstGeom prst="rect">
            <a:avLst/>
          </a:prstGeom>
          <a:ln>
            <a:noFill/>
          </a:ln>
        </p:spPr>
      </p:pic>
      <p:pic>
        <p:nvPicPr>
          <p:cNvPr id="146" name="Imagen 145"/>
          <p:cNvPicPr/>
          <p:nvPr/>
        </p:nvPicPr>
        <p:blipFill>
          <a:blip r:embed="rId7"/>
          <a:srcRect l="69832" t="53303" b="15218"/>
          <a:stretch/>
        </p:blipFill>
        <p:spPr>
          <a:xfrm>
            <a:off x="3935610" y="4011711"/>
            <a:ext cx="904635" cy="636849"/>
          </a:xfrm>
          <a:prstGeom prst="rect">
            <a:avLst/>
          </a:prstGeom>
          <a:ln>
            <a:noFill/>
          </a:ln>
        </p:spPr>
      </p:pic>
      <p:pic>
        <p:nvPicPr>
          <p:cNvPr id="147" name="Imagen 146"/>
          <p:cNvPicPr/>
          <p:nvPr/>
        </p:nvPicPr>
        <p:blipFill>
          <a:blip r:embed="rId7"/>
          <a:srcRect l="76451" t="16545" r="7408" b="57021"/>
          <a:stretch/>
        </p:blipFill>
        <p:spPr>
          <a:xfrm>
            <a:off x="4840245" y="4011711"/>
            <a:ext cx="663644" cy="670356"/>
          </a:xfrm>
          <a:prstGeom prst="rect">
            <a:avLst/>
          </a:prstGeom>
          <a:ln>
            <a:noFill/>
          </a:ln>
        </p:spPr>
      </p:pic>
      <p:pic>
        <p:nvPicPr>
          <p:cNvPr id="148" name="Imagen 147"/>
          <p:cNvPicPr/>
          <p:nvPr/>
        </p:nvPicPr>
        <p:blipFill>
          <a:blip r:embed="rId8"/>
          <a:srcRect t="4182" b="11696"/>
          <a:stretch/>
        </p:blipFill>
        <p:spPr>
          <a:xfrm>
            <a:off x="2570430" y="5410346"/>
            <a:ext cx="1642320" cy="138132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550" y="1683960"/>
            <a:ext cx="4238757" cy="40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n 148"/>
          <p:cNvPicPr/>
          <p:nvPr/>
        </p:nvPicPr>
        <p:blipFill>
          <a:blip r:embed="rId2"/>
          <a:stretch/>
        </p:blipFill>
        <p:spPr>
          <a:xfrm>
            <a:off x="72000" y="5285681"/>
            <a:ext cx="954284" cy="917841"/>
          </a:xfrm>
          <a:prstGeom prst="rect">
            <a:avLst/>
          </a:prstGeom>
          <a:ln>
            <a:noFill/>
          </a:ln>
        </p:spPr>
      </p:pic>
      <p:pic>
        <p:nvPicPr>
          <p:cNvPr id="150" name="Imagen 149"/>
          <p:cNvPicPr/>
          <p:nvPr/>
        </p:nvPicPr>
        <p:blipFill>
          <a:blip r:embed="rId3"/>
          <a:stretch/>
        </p:blipFill>
        <p:spPr>
          <a:xfrm>
            <a:off x="217115" y="1760863"/>
            <a:ext cx="789022" cy="743220"/>
          </a:xfrm>
          <a:prstGeom prst="rect">
            <a:avLst/>
          </a:prstGeom>
          <a:ln>
            <a:noFill/>
          </a:ln>
        </p:spPr>
      </p:pic>
      <p:pic>
        <p:nvPicPr>
          <p:cNvPr id="151" name="Imagen 150"/>
          <p:cNvPicPr/>
          <p:nvPr/>
        </p:nvPicPr>
        <p:blipFill>
          <a:blip r:embed="rId4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576036" y="32688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>
                <a:solidFill>
                  <a:srgbClr val="E8493F"/>
                </a:solidFill>
              </a:rPr>
              <a:t/>
            </a:r>
            <a:br>
              <a:rPr>
                <a:solidFill>
                  <a:srgbClr val="E8493F"/>
                </a:solidFill>
              </a:rPr>
            </a:br>
            <a:endParaRPr lang="es-ES" sz="4000" b="0" strike="noStrike" spc="-1">
              <a:solidFill>
                <a:srgbClr val="E8493F"/>
              </a:solid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4"/>
          <p:cNvSpPr/>
          <p:nvPr/>
        </p:nvSpPr>
        <p:spPr>
          <a:xfrm>
            <a:off x="838080" y="1349397"/>
            <a:ext cx="712728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5"/>
              </a:buBlip>
            </a:pPr>
            <a:r>
              <a:rPr lang="es-ES" sz="28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RESPIRACIÓN</a:t>
            </a:r>
            <a:endParaRPr lang="es-ES" sz="2800" b="1" strike="noStrike" spc="-1" dirty="0">
              <a:solidFill>
                <a:srgbClr val="FCC947"/>
              </a:solidFill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Coger y soltar aire: el problema de la ansiedad es que cogemos, pero no soltamos</a:t>
            </a: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8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Sensación de ahogo </a:t>
            </a: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→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miedo a la pérdida</a:t>
            </a: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8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Persona 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ansiosa </a:t>
            </a: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→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coge y coge aire</a:t>
            </a:r>
            <a:endParaRPr lang="es-ES" sz="28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8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Persona deprimida </a:t>
            </a: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→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suelta y suelta aire.</a:t>
            </a:r>
            <a:endParaRPr lang="es-ES" sz="28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28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Aprender a soltar aire </a:t>
            </a: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=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liberarse. </a:t>
            </a:r>
            <a:endParaRPr lang="es-ES" sz="28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800" strike="noStrike" spc="-1" dirty="0">
              <a:latin typeface="Arial"/>
            </a:endParaRPr>
          </a:p>
        </p:txBody>
      </p:sp>
      <p:pic>
        <p:nvPicPr>
          <p:cNvPr id="156" name="Imagen 155"/>
          <p:cNvPicPr/>
          <p:nvPr/>
        </p:nvPicPr>
        <p:blipFill>
          <a:blip r:embed="rId6"/>
          <a:srcRect l="14123" t="7262" r="12999" b="8745"/>
          <a:stretch/>
        </p:blipFill>
        <p:spPr>
          <a:xfrm>
            <a:off x="159521" y="2883258"/>
            <a:ext cx="809558" cy="836322"/>
          </a:xfrm>
          <a:prstGeom prst="rect">
            <a:avLst/>
          </a:prstGeom>
          <a:ln>
            <a:noFill/>
          </a:ln>
        </p:spPr>
      </p:pic>
      <p:pic>
        <p:nvPicPr>
          <p:cNvPr id="157" name="Imagen 156"/>
          <p:cNvPicPr/>
          <p:nvPr/>
        </p:nvPicPr>
        <p:blipFill>
          <a:blip r:embed="rId7"/>
          <a:srcRect l="6251" t="5197" r="9420" b="16509"/>
          <a:stretch/>
        </p:blipFill>
        <p:spPr>
          <a:xfrm>
            <a:off x="87521" y="4098755"/>
            <a:ext cx="881558" cy="890718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160" y="2384372"/>
            <a:ext cx="3880200" cy="34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n 157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4"/>
          <p:cNvSpPr/>
          <p:nvPr/>
        </p:nvSpPr>
        <p:spPr>
          <a:xfrm>
            <a:off x="144000" y="1717200"/>
            <a:ext cx="1187892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RESPIRACIÓN ABDOMINAL (DIAFRAGMÁTICA) </a:t>
            </a:r>
            <a:endParaRPr lang="es-ES" sz="3200" b="0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solidFill>
                <a:srgbClr val="FCC947"/>
              </a:solidFill>
              <a:latin typeface="Arial"/>
            </a:endParaRPr>
          </a:p>
        </p:txBody>
      </p:sp>
      <p:pic>
        <p:nvPicPr>
          <p:cNvPr id="163" name="Imagen 162"/>
          <p:cNvPicPr/>
          <p:nvPr/>
        </p:nvPicPr>
        <p:blipFill>
          <a:blip r:embed="rId4"/>
          <a:srcRect l="6235" t="9955" r="4605" b="11467"/>
          <a:stretch/>
        </p:blipFill>
        <p:spPr>
          <a:xfrm>
            <a:off x="830880" y="2448360"/>
            <a:ext cx="9968040" cy="3886560"/>
          </a:xfrm>
          <a:prstGeom prst="rect">
            <a:avLst/>
          </a:prstGeom>
          <a:ln>
            <a:noFill/>
          </a:ln>
        </p:spPr>
      </p:pic>
      <p:pic>
        <p:nvPicPr>
          <p:cNvPr id="164" name="Imagen 163"/>
          <p:cNvPicPr/>
          <p:nvPr/>
        </p:nvPicPr>
        <p:blipFill>
          <a:blip r:embed="rId5"/>
          <a:stretch/>
        </p:blipFill>
        <p:spPr>
          <a:xfrm>
            <a:off x="8869680" y="360000"/>
            <a:ext cx="2649600" cy="1827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11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164"/>
          <p:cNvPicPr/>
          <p:nvPr/>
        </p:nvPicPr>
        <p:blipFill>
          <a:blip r:embed="rId2"/>
          <a:srcRect r="70714" b="35308"/>
          <a:stretch/>
        </p:blipFill>
        <p:spPr>
          <a:xfrm>
            <a:off x="7200000" y="1152000"/>
            <a:ext cx="3454920" cy="5293440"/>
          </a:xfrm>
          <a:prstGeom prst="rect">
            <a:avLst/>
          </a:prstGeom>
          <a:ln>
            <a:noFill/>
          </a:ln>
        </p:spPr>
      </p:pic>
      <p:pic>
        <p:nvPicPr>
          <p:cNvPr id="166" name="Imagen 165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>
                <a:solidFill>
                  <a:srgbClr val="E8493F"/>
                </a:solidFill>
              </a:rPr>
              <a:t/>
            </a:r>
            <a:br>
              <a:rPr>
                <a:solidFill>
                  <a:srgbClr val="E8493F"/>
                </a:solidFill>
              </a:rPr>
            </a:br>
            <a:endParaRPr lang="es-ES" sz="4000" b="0" strike="noStrike" spc="-1">
              <a:solidFill>
                <a:srgbClr val="E8493F"/>
              </a:solid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144000" y="1717200"/>
            <a:ext cx="73432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endParaRPr lang="es-ES" sz="3200" b="0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Técnica que consiste en tensar y relajar los músculos de forma progresiva.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Sensación de alivio y relajación muscular.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4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 170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Cara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176" name="Imagen 175"/>
          <p:cNvPicPr/>
          <p:nvPr/>
        </p:nvPicPr>
        <p:blipFill>
          <a:blip r:embed="rId4"/>
          <a:srcRect l="29324" r="40293" b="69442"/>
          <a:stretch/>
        </p:blipFill>
        <p:spPr>
          <a:xfrm>
            <a:off x="225000" y="2377080"/>
            <a:ext cx="3714120" cy="2590200"/>
          </a:xfrm>
          <a:prstGeom prst="rect">
            <a:avLst/>
          </a:prstGeom>
          <a:ln>
            <a:noFill/>
          </a:ln>
        </p:spPr>
      </p:pic>
      <p:pic>
        <p:nvPicPr>
          <p:cNvPr id="177" name="Imagen 176"/>
          <p:cNvPicPr/>
          <p:nvPr/>
        </p:nvPicPr>
        <p:blipFill>
          <a:blip r:embed="rId5"/>
          <a:srcRect t="29440" r="57506" b="36987"/>
          <a:stretch/>
        </p:blipFill>
        <p:spPr>
          <a:xfrm>
            <a:off x="7968240" y="2406240"/>
            <a:ext cx="3382920" cy="2849040"/>
          </a:xfrm>
          <a:prstGeom prst="rect">
            <a:avLst/>
          </a:prstGeom>
          <a:ln>
            <a:noFill/>
          </a:ln>
        </p:spPr>
      </p:pic>
      <p:pic>
        <p:nvPicPr>
          <p:cNvPr id="178" name="Imagen 177"/>
          <p:cNvPicPr/>
          <p:nvPr/>
        </p:nvPicPr>
        <p:blipFill>
          <a:blip r:embed="rId4"/>
          <a:srcRect l="29324" t="30284" r="40293" b="41576"/>
          <a:stretch/>
        </p:blipFill>
        <p:spPr>
          <a:xfrm>
            <a:off x="4008600" y="2562840"/>
            <a:ext cx="3694320" cy="237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 178"/>
          <p:cNvPicPr/>
          <p:nvPr/>
        </p:nvPicPr>
        <p:blipFill>
          <a:blip r:embed="rId2"/>
          <a:srcRect l="2161" t="70295" r="69628" b="7113"/>
          <a:stretch/>
        </p:blipFill>
        <p:spPr>
          <a:xfrm>
            <a:off x="2304000" y="2260440"/>
            <a:ext cx="7337160" cy="4074840"/>
          </a:xfrm>
          <a:prstGeom prst="rect">
            <a:avLst/>
          </a:prstGeom>
          <a:ln>
            <a:noFill/>
          </a:ln>
        </p:spPr>
      </p:pic>
      <p:pic>
        <p:nvPicPr>
          <p:cNvPr id="180" name="Imagen 179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>
                <a:solidFill>
                  <a:srgbClr val="E8493F"/>
                </a:solidFill>
              </a:rPr>
              <a:t/>
            </a:r>
            <a:br>
              <a:rPr>
                <a:solidFill>
                  <a:srgbClr val="E8493F"/>
                </a:solidFill>
              </a:rPr>
            </a:br>
            <a:endParaRPr lang="es-ES" sz="4000" b="0" strike="noStrike" spc="-1">
              <a:solidFill>
                <a:srgbClr val="E8493F"/>
              </a:solid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FF9900"/>
                </a:solidFill>
                <a:latin typeface="Calibri"/>
                <a:ea typeface="DejaVu Sans"/>
              </a:rPr>
              <a:t> 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Espalda</a:t>
            </a: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7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184"/>
          <p:cNvPicPr/>
          <p:nvPr/>
        </p:nvPicPr>
        <p:blipFill>
          <a:blip r:embed="rId2"/>
          <a:srcRect l="35811" t="50436" r="25231" b="5486"/>
          <a:stretch/>
        </p:blipFill>
        <p:spPr>
          <a:xfrm>
            <a:off x="2377440" y="2053440"/>
            <a:ext cx="7918560" cy="5038560"/>
          </a:xfrm>
          <a:prstGeom prst="rect">
            <a:avLst/>
          </a:prstGeom>
          <a:ln>
            <a:noFill/>
          </a:ln>
        </p:spPr>
      </p:pic>
      <p:pic>
        <p:nvPicPr>
          <p:cNvPr id="186" name="Imagen 185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Cuello y hombros</a:t>
            </a: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9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190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Brazos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196" name="Imagen 195"/>
          <p:cNvPicPr/>
          <p:nvPr/>
        </p:nvPicPr>
        <p:blipFill>
          <a:blip r:embed="rId4"/>
          <a:srcRect l="61922" t="5235" b="69739"/>
          <a:stretch/>
        </p:blipFill>
        <p:spPr>
          <a:xfrm>
            <a:off x="1584000" y="2376000"/>
            <a:ext cx="8710920" cy="3971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5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n 196"/>
          <p:cNvPicPr/>
          <p:nvPr/>
        </p:nvPicPr>
        <p:blipFill>
          <a:blip r:embed="rId2"/>
          <a:srcRect l="67353" t="67861" b="7113"/>
          <a:stretch/>
        </p:blipFill>
        <p:spPr>
          <a:xfrm>
            <a:off x="2110320" y="1908000"/>
            <a:ext cx="8257680" cy="4390200"/>
          </a:xfrm>
          <a:prstGeom prst="rect">
            <a:avLst/>
          </a:prstGeom>
          <a:ln>
            <a:noFill/>
          </a:ln>
        </p:spPr>
      </p:pic>
      <p:pic>
        <p:nvPicPr>
          <p:cNvPr id="198" name="Imagen 197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Cintura </a:t>
            </a: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7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n 202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204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4"/>
          <p:cNvSpPr/>
          <p:nvPr/>
        </p:nvSpPr>
        <p:spPr>
          <a:xfrm>
            <a:off x="144000" y="1717200"/>
            <a:ext cx="11878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FF9900"/>
                </a:solidFill>
                <a:latin typeface="Calibri"/>
                <a:ea typeface="DejaVu Sans"/>
              </a:rPr>
              <a:t> 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Piernas 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208" name="Imagen 207"/>
          <p:cNvPicPr/>
          <p:nvPr/>
        </p:nvPicPr>
        <p:blipFill>
          <a:blip r:embed="rId4"/>
          <a:srcRect l="61922" t="36560" b="41568"/>
          <a:stretch/>
        </p:blipFill>
        <p:spPr>
          <a:xfrm>
            <a:off x="1416240" y="2304360"/>
            <a:ext cx="9383760" cy="3742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8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523880" y="1256400"/>
            <a:ext cx="9141480" cy="35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t/>
            </a:r>
            <a:br/>
            <a:r>
              <a:t/>
            </a:r>
            <a:br/>
            <a:endParaRPr lang="es-ES" sz="18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368000" y="172908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s-ES" sz="4400" b="1" strike="noStrike" spc="-1" dirty="0" smtClean="0">
                <a:solidFill>
                  <a:srgbClr val="E8493F"/>
                </a:solidFill>
                <a:latin typeface="Calibri"/>
                <a:ea typeface="DejaVu Sans"/>
              </a:rPr>
              <a:t>TÉCNICAS </a:t>
            </a:r>
            <a:r>
              <a:rPr lang="es-ES" sz="44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DE RELAJACIÓN Y CONTROL DE LA ANSIEDAD</a:t>
            </a:r>
            <a:endParaRPr lang="es-ES" sz="4400" b="0" strike="noStrike" spc="-1" dirty="0">
              <a:solidFill>
                <a:srgbClr val="E8493F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s-ES" sz="4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s-ES" sz="26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Carmen María Navarro Muñoz</a:t>
            </a:r>
            <a:endParaRPr lang="es-ES" sz="2600" b="0" strike="noStrike" spc="-1" dirty="0">
              <a:solidFill>
                <a:srgbClr val="FCC947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s-ES" sz="26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Psicóloga – Asociación Columbares</a:t>
            </a:r>
            <a:endParaRPr lang="es-ES" sz="2600" b="0" strike="noStrike" spc="-1" dirty="0">
              <a:solidFill>
                <a:srgbClr val="FCC947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s-ES" sz="2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s-ES" sz="2600" b="0" strike="noStrike" spc="-1" dirty="0">
              <a:latin typeface="Arial"/>
            </a:endParaRPr>
          </a:p>
        </p:txBody>
      </p:sp>
      <p:pic>
        <p:nvPicPr>
          <p:cNvPr id="84" name="Imagen 83"/>
          <p:cNvPicPr/>
          <p:nvPr/>
        </p:nvPicPr>
        <p:blipFill>
          <a:blip r:embed="rId2"/>
          <a:stretch/>
        </p:blipFill>
        <p:spPr>
          <a:xfrm>
            <a:off x="72000" y="7560"/>
            <a:ext cx="3763080" cy="1142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6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 208"/>
          <p:cNvPicPr/>
          <p:nvPr/>
        </p:nvPicPr>
        <p:blipFill>
          <a:blip r:embed="rId2"/>
          <a:srcRect r="70714" b="35308"/>
          <a:stretch/>
        </p:blipFill>
        <p:spPr>
          <a:xfrm>
            <a:off x="7200000" y="1152360"/>
            <a:ext cx="3454920" cy="5293440"/>
          </a:xfrm>
          <a:prstGeom prst="rect">
            <a:avLst/>
          </a:prstGeom>
          <a:ln>
            <a:noFill/>
          </a:ln>
        </p:spPr>
      </p:pic>
      <p:pic>
        <p:nvPicPr>
          <p:cNvPr id="210" name="Imagen 209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>
                <a:solidFill>
                  <a:srgbClr val="E8493F"/>
                </a:solidFill>
              </a:rPr>
              <a:t/>
            </a:r>
            <a:br>
              <a:rPr>
                <a:solidFill>
                  <a:srgbClr val="E8493F"/>
                </a:solidFill>
              </a:rPr>
            </a:br>
            <a:endParaRPr lang="es-ES" sz="4000" b="0" strike="noStrike" spc="-1">
              <a:solidFill>
                <a:srgbClr val="E8493F"/>
              </a:solid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4"/>
          <p:cNvSpPr/>
          <p:nvPr/>
        </p:nvSpPr>
        <p:spPr>
          <a:xfrm>
            <a:off x="72360" y="1656000"/>
            <a:ext cx="763092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JACOBSON</a:t>
            </a: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Sensaciones finales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Cierra los ojos, siente el hormigueo en todas las partes trabajadas. Céntrate en esa sensación. 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Sigue trabajando esta técnica varias veces hasta que encuentres el grupo de músculos que hace más efecto en ti. </a:t>
            </a:r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0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n 214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504000" y="792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4"/>
          <p:cNvSpPr/>
          <p:nvPr/>
        </p:nvSpPr>
        <p:spPr>
          <a:xfrm>
            <a:off x="144000" y="1717200"/>
            <a:ext cx="1187892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VISUALIZACIÓN</a:t>
            </a:r>
            <a:endParaRPr lang="es-ES" sz="3200" b="0" strike="noStrike" spc="-1" dirty="0">
              <a:solidFill>
                <a:srgbClr val="FCC947"/>
              </a:solidFill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 smtClean="0">
                <a:solidFill>
                  <a:srgbClr val="C9211E"/>
                </a:solidFill>
                <a:latin typeface="Calibri"/>
                <a:ea typeface="DejaVu Sans"/>
              </a:rPr>
              <a:t>Reminiscencia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: recordar momentos felices de nuestra vida.</a:t>
            </a:r>
            <a:endParaRPr lang="es-ES" sz="3200" strike="noStrike" spc="-1" dirty="0">
              <a:latin typeface="Arial"/>
            </a:endParaRPr>
          </a:p>
        </p:txBody>
      </p:sp>
      <p:pic>
        <p:nvPicPr>
          <p:cNvPr id="220" name="Imagen 219"/>
          <p:cNvPicPr/>
          <p:nvPr/>
        </p:nvPicPr>
        <p:blipFill>
          <a:blip r:embed="rId4"/>
          <a:srcRect l="10531" t="51032" r="47832" b="7555"/>
          <a:stretch/>
        </p:blipFill>
        <p:spPr>
          <a:xfrm>
            <a:off x="1005493" y="3008756"/>
            <a:ext cx="1539469" cy="1100160"/>
          </a:xfrm>
          <a:prstGeom prst="rect">
            <a:avLst/>
          </a:prstGeom>
          <a:ln>
            <a:noFill/>
          </a:ln>
        </p:spPr>
      </p:pic>
      <p:pic>
        <p:nvPicPr>
          <p:cNvPr id="221" name="Imagen 220"/>
          <p:cNvPicPr/>
          <p:nvPr/>
        </p:nvPicPr>
        <p:blipFill>
          <a:blip r:embed="rId5"/>
          <a:srcRect l="23524" r="22318"/>
          <a:stretch/>
        </p:blipFill>
        <p:spPr>
          <a:xfrm>
            <a:off x="2953893" y="5228061"/>
            <a:ext cx="1021867" cy="946299"/>
          </a:xfrm>
          <a:prstGeom prst="rect">
            <a:avLst/>
          </a:prstGeom>
          <a:ln>
            <a:noFill/>
          </a:ln>
        </p:spPr>
      </p:pic>
      <p:pic>
        <p:nvPicPr>
          <p:cNvPr id="222" name="Imagen 221"/>
          <p:cNvPicPr/>
          <p:nvPr/>
        </p:nvPicPr>
        <p:blipFill>
          <a:blip r:embed="rId6"/>
          <a:srcRect l="-6841" b="12125"/>
          <a:stretch/>
        </p:blipFill>
        <p:spPr>
          <a:xfrm>
            <a:off x="2953893" y="3994920"/>
            <a:ext cx="931647" cy="906327"/>
          </a:xfrm>
          <a:prstGeom prst="rect">
            <a:avLst/>
          </a:prstGeom>
          <a:ln>
            <a:noFill/>
          </a:ln>
        </p:spPr>
      </p:pic>
      <p:pic>
        <p:nvPicPr>
          <p:cNvPr id="223" name="Imagen 222"/>
          <p:cNvPicPr/>
          <p:nvPr/>
        </p:nvPicPr>
        <p:blipFill>
          <a:blip r:embed="rId4"/>
          <a:srcRect l="71432" t="58872" r="9362" b="7555"/>
          <a:stretch/>
        </p:blipFill>
        <p:spPr>
          <a:xfrm>
            <a:off x="3030239" y="2816154"/>
            <a:ext cx="935367" cy="1028160"/>
          </a:xfrm>
          <a:prstGeom prst="rect">
            <a:avLst/>
          </a:prstGeom>
          <a:ln>
            <a:noFill/>
          </a:ln>
        </p:spPr>
      </p:pic>
      <p:pic>
        <p:nvPicPr>
          <p:cNvPr id="224" name="Imagen 223"/>
          <p:cNvPicPr/>
          <p:nvPr/>
        </p:nvPicPr>
        <p:blipFill>
          <a:blip r:embed="rId7"/>
          <a:srcRect l="16908" t="42613" r="70132" b="29040"/>
          <a:stretch/>
        </p:blipFill>
        <p:spPr>
          <a:xfrm>
            <a:off x="1005493" y="4646109"/>
            <a:ext cx="1373673" cy="1702047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765" y="2896200"/>
            <a:ext cx="4859315" cy="34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opical Beach Free Stock Photo - Public Domain Pictur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66" y="-517415"/>
            <a:ext cx="12331366" cy="81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 226"/>
          <p:cNvPicPr/>
          <p:nvPr/>
        </p:nvPicPr>
        <p:blipFill>
          <a:blip r:embed="rId2"/>
          <a:srcRect l="16927" t="9468" r="16445" b="6537"/>
          <a:stretch/>
        </p:blipFill>
        <p:spPr>
          <a:xfrm>
            <a:off x="1783076" y="5184000"/>
            <a:ext cx="1019880" cy="1295280"/>
          </a:xfrm>
          <a:prstGeom prst="rect">
            <a:avLst/>
          </a:prstGeom>
          <a:ln>
            <a:noFill/>
          </a:ln>
        </p:spPr>
      </p:pic>
      <p:pic>
        <p:nvPicPr>
          <p:cNvPr id="229" name="Imagen 228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1659240" y="36342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TÉCNICAS DE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216360" y="1224000"/>
            <a:ext cx="5542920" cy="4030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RISOTERAPIA</a:t>
            </a:r>
            <a:endParaRPr lang="es-ES" sz="3200" b="1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Endorfinas: analgésico.</a:t>
            </a:r>
            <a:endParaRPr lang="es-ES" sz="320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Serotonina: antidepresivo.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Consiste en usar la</a:t>
            </a:r>
            <a:r>
              <a:rPr lang="es-ES" sz="3200" strike="noStrike" spc="-1" dirty="0">
                <a:solidFill>
                  <a:srgbClr val="C9211E"/>
                </a:solidFill>
                <a:latin typeface="Calibri"/>
                <a:ea typeface="DejaVu Sans"/>
              </a:rPr>
              <a:t> risa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las carcajadas, como forma de liberación de estrés. </a:t>
            </a:r>
            <a:endParaRPr lang="es-ES" sz="3200" strike="noStrike" spc="-1" dirty="0">
              <a:latin typeface="Arial"/>
            </a:endParaRPr>
          </a:p>
        </p:txBody>
      </p:sp>
      <p:pic>
        <p:nvPicPr>
          <p:cNvPr id="234" name="Imagen 233"/>
          <p:cNvPicPr/>
          <p:nvPr/>
        </p:nvPicPr>
        <p:blipFill>
          <a:blip r:embed="rId5"/>
          <a:srcRect l="11296" t="4528" r="11417" b="8803"/>
          <a:stretch/>
        </p:blipFill>
        <p:spPr>
          <a:xfrm>
            <a:off x="533768" y="5409895"/>
            <a:ext cx="962280" cy="1079280"/>
          </a:xfrm>
          <a:prstGeom prst="rect">
            <a:avLst/>
          </a:prstGeom>
          <a:ln>
            <a:noFill/>
          </a:ln>
        </p:spPr>
      </p:pic>
      <p:pic>
        <p:nvPicPr>
          <p:cNvPr id="235" name="Imagen 234"/>
          <p:cNvPicPr/>
          <p:nvPr/>
        </p:nvPicPr>
        <p:blipFill>
          <a:blip r:embed="rId6"/>
          <a:srcRect l="55180" t="30718" r="26810" b="5812"/>
          <a:stretch/>
        </p:blipFill>
        <p:spPr>
          <a:xfrm>
            <a:off x="2916068" y="5200740"/>
            <a:ext cx="1079280" cy="1477800"/>
          </a:xfrm>
          <a:prstGeom prst="rect">
            <a:avLst/>
          </a:prstGeom>
          <a:ln>
            <a:noFill/>
          </a:ln>
        </p:spPr>
      </p:pic>
      <p:pic>
        <p:nvPicPr>
          <p:cNvPr id="236" name="Imagen 235"/>
          <p:cNvPicPr/>
          <p:nvPr/>
        </p:nvPicPr>
        <p:blipFill>
          <a:blip r:embed="rId7"/>
          <a:srcRect l="25569" t="10521" r="26147" b="10743"/>
          <a:stretch/>
        </p:blipFill>
        <p:spPr>
          <a:xfrm flipH="1">
            <a:off x="4293000" y="5432935"/>
            <a:ext cx="647640" cy="105624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6508" y="952920"/>
            <a:ext cx="5838431" cy="5726672"/>
          </a:xfrm>
          <a:prstGeom prst="rect">
            <a:avLst/>
          </a:prstGeom>
        </p:spPr>
      </p:pic>
      <p:sp>
        <p:nvSpPr>
          <p:cNvPr id="13" name="CustomShape 7"/>
          <p:cNvSpPr/>
          <p:nvPr/>
        </p:nvSpPr>
        <p:spPr>
          <a:xfrm rot="10877400">
            <a:off x="70699" y="2354917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1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1" y="1649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99FF66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605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806638" y="1854838"/>
            <a:ext cx="8529861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6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¡¡¡ MUCHAS GRACIAS !!!</a:t>
            </a:r>
            <a:endParaRPr lang="es-ES" sz="6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0" y="2239920"/>
            <a:ext cx="731268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248" name="Imagen 247"/>
          <p:cNvPicPr/>
          <p:nvPr/>
        </p:nvPicPr>
        <p:blipFill>
          <a:blip r:embed="rId2"/>
          <a:stretch/>
        </p:blipFill>
        <p:spPr>
          <a:xfrm>
            <a:off x="2832469" y="-77160"/>
            <a:ext cx="6478200" cy="196776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-297207" y="3148880"/>
            <a:ext cx="731268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 dirty="0" smtClean="0">
                <a:solidFill>
                  <a:srgbClr val="FCC947"/>
                </a:solidFill>
                <a:latin typeface="Arial"/>
              </a:rPr>
              <a:t>Asociación Columbares</a:t>
            </a:r>
          </a:p>
          <a:p>
            <a:pPr algn="ctr">
              <a:lnSpc>
                <a:spcPct val="100000"/>
              </a:lnSpc>
            </a:pPr>
            <a:r>
              <a:rPr lang="es-ES" sz="2800" spc="-1" dirty="0" smtClean="0">
                <a:solidFill>
                  <a:srgbClr val="FCC947"/>
                </a:solidFill>
                <a:latin typeface="Arial"/>
              </a:rPr>
              <a:t>C/Pintor Agrasot, 81. Orihuela (Alicante)</a:t>
            </a:r>
          </a:p>
          <a:p>
            <a:pPr algn="ctr">
              <a:lnSpc>
                <a:spcPct val="100000"/>
              </a:lnSpc>
            </a:pPr>
            <a:r>
              <a:rPr lang="es-ES" sz="2800" b="0" strike="noStrike" spc="-1" dirty="0" smtClean="0">
                <a:solidFill>
                  <a:srgbClr val="FCC947"/>
                </a:solidFill>
                <a:latin typeface="Arial"/>
              </a:rPr>
              <a:t>865 600 109</a:t>
            </a:r>
          </a:p>
          <a:p>
            <a:pPr algn="ctr">
              <a:lnSpc>
                <a:spcPct val="100000"/>
              </a:lnSpc>
            </a:pPr>
            <a:r>
              <a:rPr lang="es-ES" sz="2800" spc="-1" dirty="0" smtClean="0">
                <a:solidFill>
                  <a:srgbClr val="FCC947"/>
                </a:solidFill>
                <a:latin typeface="Arial"/>
              </a:rPr>
              <a:t>salud.valencia@columbares.org</a:t>
            </a:r>
            <a:endParaRPr lang="es-ES" sz="2800" b="0" strike="noStrike" spc="-1" dirty="0">
              <a:solidFill>
                <a:srgbClr val="FCC947"/>
              </a:solid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18" y="3157673"/>
            <a:ext cx="5580882" cy="3700327"/>
          </a:xfrm>
          <a:prstGeom prst="rect">
            <a:avLst/>
          </a:prstGeom>
        </p:spPr>
      </p:pic>
      <p:pic>
        <p:nvPicPr>
          <p:cNvPr id="3" name="Imagen 2" descr="&lt;strong&gt;Facebook&lt;/strong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69" y="5523472"/>
            <a:ext cx="594413" cy="594413"/>
          </a:xfrm>
          <a:prstGeom prst="rect">
            <a:avLst/>
          </a:prstGeom>
        </p:spPr>
      </p:pic>
      <p:pic>
        <p:nvPicPr>
          <p:cNvPr id="4" name="Imagen 3" descr="&lt;strong&gt;Instagram&lt;/strong&gt;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55" y="5523472"/>
            <a:ext cx="594413" cy="594413"/>
          </a:xfrm>
          <a:prstGeom prst="rect">
            <a:avLst/>
          </a:prstGeom>
        </p:spPr>
      </p:pic>
      <p:pic>
        <p:nvPicPr>
          <p:cNvPr id="5" name="Imagen 4" descr="10 Days of &lt;strong&gt;Twitter&lt;/strong&gt; #YSJ10DoT - Technology Enhanced Learn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48" y="5563695"/>
            <a:ext cx="653714" cy="574360"/>
          </a:xfrm>
          <a:prstGeom prst="rect">
            <a:avLst/>
          </a:prstGeom>
        </p:spPr>
      </p:pic>
      <p:pic>
        <p:nvPicPr>
          <p:cNvPr id="6" name="Imagen 5" descr="Archivo:&lt;strong&gt;YouTube&lt;/strong&gt; social white square (2017).svg - Wikipedia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59" y="5234347"/>
            <a:ext cx="1233055" cy="12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38840" y="1397160"/>
            <a:ext cx="11279160" cy="13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2500"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400" b="1" strike="noStrike" spc="-1" dirty="0" smtClean="0">
                <a:solidFill>
                  <a:srgbClr val="E8493F"/>
                </a:solidFill>
                <a:latin typeface="Calibri"/>
                <a:ea typeface="DejaVu Sans"/>
              </a:rPr>
              <a:t>TÉCNICAS </a:t>
            </a:r>
            <a:r>
              <a:rPr lang="es-ES" sz="44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DE RELAJACIÓN Y CONTROL DE LA ANSIEDAD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4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489243" y="3260345"/>
            <a:ext cx="5576575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ÍNDICE</a:t>
            </a:r>
            <a:endParaRPr lang="es-ES" sz="2800" b="0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1. Envejecimiento y ansiedad.</a:t>
            </a:r>
            <a:endParaRPr lang="es-ES" sz="2800" b="0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2. Beneficios de la relajación.</a:t>
            </a:r>
            <a:endParaRPr lang="es-ES" sz="2800" b="0" strike="noStrike" spc="-1" dirty="0">
              <a:solidFill>
                <a:srgbClr val="FCC947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3. Técnicas y herramientas. </a:t>
            </a:r>
            <a:endParaRPr lang="es-ES" sz="2800" b="0" strike="noStrike" spc="-1" dirty="0">
              <a:solidFill>
                <a:srgbClr val="FCC947"/>
              </a:solidFill>
              <a:latin typeface="Arial"/>
            </a:endParaRPr>
          </a:p>
        </p:txBody>
      </p:sp>
      <p:pic>
        <p:nvPicPr>
          <p:cNvPr id="87" name="Imagen 86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88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 descr="&lt;strong&gt;Brain&lt;/strong&gt;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09" y="2518336"/>
            <a:ext cx="2832532" cy="38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LA ANSIEDAD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92" name="Imagen 91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108256" y="1467000"/>
            <a:ext cx="6635941" cy="5015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Cumplir años, cambios en el ritmo de vida, padecer alguna patología </a:t>
            </a:r>
            <a:endParaRPr lang="es-ES" sz="320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1440">
              <a:lnSpc>
                <a:spcPct val="100000"/>
              </a:lnSpc>
              <a:buSzPct val="100051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estrés y </a:t>
            </a:r>
            <a:r>
              <a:rPr lang="es-ES" sz="3200" strike="noStrike" spc="-1" dirty="0" smtClean="0">
                <a:solidFill>
                  <a:srgbClr val="FCC947"/>
                </a:solidFill>
                <a:latin typeface="Calibri"/>
                <a:ea typeface="DejaVu Sans"/>
              </a:rPr>
              <a:t>ansiedad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Pero </a:t>
            </a: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este cambio de vida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debe utilizarse para descansar, aprender, hacer aquello que antes no podíamos porque no teníamos tiempo… Aún así no deja de ser un cambio difícil.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197" y="2048299"/>
            <a:ext cx="5301043" cy="38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E8493F"/>
                </a:solidFill>
                <a:latin typeface="Calibri"/>
                <a:ea typeface="DejaVu Sans"/>
              </a:rPr>
              <a:t>LA ANSIEDAD</a:t>
            </a:r>
            <a:r>
              <a:rPr>
                <a:solidFill>
                  <a:srgbClr val="E8493F"/>
                </a:solidFill>
              </a:rPr>
              <a:t/>
            </a:r>
            <a:br>
              <a:rPr>
                <a:solidFill>
                  <a:srgbClr val="E8493F"/>
                </a:solidFill>
              </a:rPr>
            </a:br>
            <a:endParaRPr lang="es-ES" sz="4000" b="0" strike="noStrike" spc="-1">
              <a:solidFill>
                <a:srgbClr val="E8493F"/>
              </a:solidFill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98" name="Imagen 97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99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4"/>
          <p:cNvSpPr/>
          <p:nvPr/>
        </p:nvSpPr>
        <p:spPr>
          <a:xfrm>
            <a:off x="263069" y="955964"/>
            <a:ext cx="7638985" cy="55077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Síntomas comunes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sensación de opresión en el pecho, dificultad para respirar, mareos, náuseas, aumento frecuencia cardíaca, pensamientos catastróficos, miedos … 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Diferenciar entre ansiedad y “angustia”.</a:t>
            </a:r>
            <a:endParaRPr lang="es-ES" sz="3200" strike="noStrike" spc="-1" dirty="0">
              <a:solidFill>
                <a:srgbClr val="FCC947"/>
              </a:solidFill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Angustia: de “angosto”, estrecho. Sensación de coger poco aire. Momentáneo. Provocado por una situación concreta. </a:t>
            </a:r>
            <a:endParaRPr lang="es-ES" sz="3200" strike="noStrike" spc="-1" dirty="0">
              <a:latin typeface="Arial"/>
            </a:endParaRPr>
          </a:p>
        </p:txBody>
      </p:sp>
      <p:pic>
        <p:nvPicPr>
          <p:cNvPr id="2" name="Imagen 1" descr="La vida en solitario a los 50 años duplica el riesgo d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25" y="1550341"/>
            <a:ext cx="3895355" cy="45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LA ANSIEDAD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104" name="Imagen 103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215360" y="877500"/>
            <a:ext cx="7239439" cy="5692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La relajación 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ayuda en este momento de cambios tan importantes en nuestra vida. </a:t>
            </a:r>
            <a:endParaRPr lang="es-ES" sz="280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1440">
              <a:lnSpc>
                <a:spcPct val="100000"/>
              </a:lnSpc>
              <a:buSzPct val="100051"/>
            </a:pP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En 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ocasiones este cambio se acompaña de dolencias, cambio de lugar de residencia, separación de la familia, de la comunidad</a:t>
            </a: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</a:p>
          <a:p>
            <a:pPr marL="1440">
              <a:lnSpc>
                <a:spcPct val="100000"/>
              </a:lnSpc>
              <a:buSzPct val="100051"/>
            </a:pPr>
            <a:endParaRPr lang="es-ES" sz="28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Envejecimiento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→  factor de riesgo ante el estrés</a:t>
            </a: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marL="1440">
              <a:lnSpc>
                <a:spcPct val="100000"/>
              </a:lnSpc>
              <a:buSzPct val="100051"/>
            </a:pPr>
            <a:endParaRPr lang="es-ES" sz="28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Dificultad para hacer las cosas que antes solíamos hacer sin complicaciones</a:t>
            </a:r>
            <a:r>
              <a:rPr lang="es-ES" sz="28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 marL="1440">
              <a:lnSpc>
                <a:spcPct val="100000"/>
              </a:lnSpc>
              <a:buSzPct val="100051"/>
            </a:pPr>
            <a:endParaRPr lang="es-ES" sz="28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28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Depender</a:t>
            </a:r>
            <a:r>
              <a:rPr lang="es-E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 algunos aspectos de los demás. </a:t>
            </a:r>
            <a:endParaRPr lang="es-ES" sz="2800" strike="noStrike" spc="-1" dirty="0">
              <a:latin typeface="Arial"/>
            </a:endParaRPr>
          </a:p>
        </p:txBody>
      </p:sp>
      <p:pic>
        <p:nvPicPr>
          <p:cNvPr id="2" name="Imagen 1" descr="&lt;strong&gt;persona mayor&lt;/strong&gt; y estré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52" y="1730454"/>
            <a:ext cx="4662055" cy="3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LA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110" name="Imagen 109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4"/>
          <p:cNvSpPr/>
          <p:nvPr/>
        </p:nvSpPr>
        <p:spPr>
          <a:xfrm>
            <a:off x="220385" y="1251066"/>
            <a:ext cx="1187892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Es un </a:t>
            </a: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estado mental y físico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 el que tenemos sensación de tranquilidad, paz, descanso, equilibrio y bienestar. 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Nos ayuda a canalizar nuestras emociones y </a:t>
            </a: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liberar tensiones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864720" lvl="4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	Estrés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endParaRPr lang="es-ES" sz="320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864720" lvl="4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32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864720" lvl="4">
              <a:lnSpc>
                <a:spcPct val="100000"/>
              </a:lnSpc>
              <a:buClr>
                <a:srgbClr val="000000"/>
              </a:buClr>
              <a:buSzPct val="45000"/>
            </a:pPr>
            <a:endParaRPr lang="es-ES" sz="320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864720" lvl="4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Ansiedad </a:t>
            </a:r>
            <a:endParaRPr lang="es-ES" sz="3200" strike="noStrike" spc="-1" dirty="0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617760" y="3678589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0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6"/>
          <p:cNvSpPr/>
          <p:nvPr/>
        </p:nvSpPr>
        <p:spPr>
          <a:xfrm>
            <a:off x="617787" y="5106164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0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063" y="3678589"/>
            <a:ext cx="7944390" cy="27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n 114"/>
          <p:cNvPicPr/>
          <p:nvPr/>
        </p:nvPicPr>
        <p:blipFill>
          <a:blip r:embed="rId2"/>
          <a:srcRect l="70044" t="27899" b="31835"/>
          <a:stretch/>
        </p:blipFill>
        <p:spPr>
          <a:xfrm>
            <a:off x="1368000" y="2592720"/>
            <a:ext cx="963720" cy="1294560"/>
          </a:xfrm>
          <a:prstGeom prst="rect">
            <a:avLst/>
          </a:prstGeom>
          <a:ln>
            <a:noFill/>
          </a:ln>
        </p:spPr>
      </p:pic>
      <p:pic>
        <p:nvPicPr>
          <p:cNvPr id="116" name="Imagen 115"/>
          <p:cNvPicPr/>
          <p:nvPr/>
        </p:nvPicPr>
        <p:blipFill>
          <a:blip r:embed="rId2"/>
          <a:srcRect l="67807" t="70424"/>
          <a:stretch/>
        </p:blipFill>
        <p:spPr>
          <a:xfrm>
            <a:off x="838080" y="4608000"/>
            <a:ext cx="1223280" cy="1123920"/>
          </a:xfrm>
          <a:prstGeom prst="rect">
            <a:avLst/>
          </a:prstGeom>
          <a:ln>
            <a:noFill/>
          </a:ln>
        </p:spPr>
      </p:pic>
      <p:pic>
        <p:nvPicPr>
          <p:cNvPr id="117" name="Imagen 116"/>
          <p:cNvPicPr/>
          <p:nvPr/>
        </p:nvPicPr>
        <p:blipFill>
          <a:blip r:embed="rId2"/>
          <a:srcRect l="34239" t="63715" r="27731" b="11"/>
          <a:stretch/>
        </p:blipFill>
        <p:spPr>
          <a:xfrm>
            <a:off x="9353740" y="4555696"/>
            <a:ext cx="1500840" cy="1432800"/>
          </a:xfrm>
          <a:prstGeom prst="rect">
            <a:avLst/>
          </a:prstGeom>
          <a:ln>
            <a:noFill/>
          </a:ln>
        </p:spPr>
      </p:pic>
      <p:pic>
        <p:nvPicPr>
          <p:cNvPr id="118" name="Imagen 117"/>
          <p:cNvPicPr/>
          <p:nvPr/>
        </p:nvPicPr>
        <p:blipFill>
          <a:blip r:embed="rId2"/>
          <a:srcRect l="5166" t="3310" r="65783" b="64956"/>
          <a:stretch/>
        </p:blipFill>
        <p:spPr>
          <a:xfrm>
            <a:off x="5328720" y="2592000"/>
            <a:ext cx="1150560" cy="12567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LA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121" name="Imagen 120"/>
          <p:cNvPicPr/>
          <p:nvPr/>
        </p:nvPicPr>
        <p:blipFill>
          <a:blip r:embed="rId3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4"/>
          <p:cNvSpPr/>
          <p:nvPr/>
        </p:nvSpPr>
        <p:spPr>
          <a:xfrm>
            <a:off x="144000" y="1017720"/>
            <a:ext cx="1187892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Beneficios a nivel físico: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Presión arterial  		 Frecuencia cardíaca		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Oxígeno</a:t>
            </a: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3200" strike="noStrike" spc="-1" dirty="0"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Colesterol 			Sistema inmune 		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   Descansar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mejor</a:t>
            </a:r>
            <a:endParaRPr lang="es-ES" sz="3200" strike="noStrike" spc="-1" dirty="0">
              <a:latin typeface="Arial"/>
            </a:endParaRPr>
          </a:p>
        </p:txBody>
      </p:sp>
      <p:pic>
        <p:nvPicPr>
          <p:cNvPr id="124" name="Imagen 123"/>
          <p:cNvPicPr/>
          <p:nvPr/>
        </p:nvPicPr>
        <p:blipFill>
          <a:blip r:embed="rId5"/>
          <a:srcRect l="51021" t="75876" r="26959" b="3673"/>
          <a:stretch/>
        </p:blipFill>
        <p:spPr>
          <a:xfrm>
            <a:off x="5279224" y="4549685"/>
            <a:ext cx="1510560" cy="1402920"/>
          </a:xfrm>
          <a:prstGeom prst="rect">
            <a:avLst/>
          </a:prstGeom>
          <a:ln>
            <a:noFill/>
          </a:ln>
        </p:spPr>
      </p:pic>
      <p:pic>
        <p:nvPicPr>
          <p:cNvPr id="125" name="Imagen 124"/>
          <p:cNvPicPr/>
          <p:nvPr/>
        </p:nvPicPr>
        <p:blipFill>
          <a:blip r:embed="rId6"/>
          <a:srcRect l="26601" t="21153" r="26675" b="35180"/>
          <a:stretch/>
        </p:blipFill>
        <p:spPr>
          <a:xfrm>
            <a:off x="9462196" y="2735280"/>
            <a:ext cx="1264680" cy="906840"/>
          </a:xfrm>
          <a:prstGeom prst="rect">
            <a:avLst/>
          </a:prstGeom>
          <a:ln>
            <a:noFill/>
          </a:ln>
        </p:spPr>
      </p:pic>
      <p:sp>
        <p:nvSpPr>
          <p:cNvPr id="126" name="CustomShape 5"/>
          <p:cNvSpPr/>
          <p:nvPr/>
        </p:nvSpPr>
        <p:spPr>
          <a:xfrm rot="10942800">
            <a:off x="9100725" y="1902811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3">
                <a:moveTo>
                  <a:pt x="249" y="1"/>
                </a:moveTo>
                <a:lnTo>
                  <a:pt x="249" y="1651"/>
                </a:lnTo>
                <a:lnTo>
                  <a:pt x="0" y="1651"/>
                </a:lnTo>
                <a:lnTo>
                  <a:pt x="500" y="2202"/>
                </a:lnTo>
                <a:lnTo>
                  <a:pt x="1001" y="1650"/>
                </a:lnTo>
                <a:lnTo>
                  <a:pt x="750" y="1651"/>
                </a:lnTo>
                <a:lnTo>
                  <a:pt x="749" y="0"/>
                </a:lnTo>
                <a:lnTo>
                  <a:pt x="249" y="1"/>
                </a:lnTo>
              </a:path>
            </a:pathLst>
          </a:custGeom>
          <a:solidFill>
            <a:srgbClr val="99FF66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6"/>
          <p:cNvSpPr/>
          <p:nvPr/>
        </p:nvSpPr>
        <p:spPr>
          <a:xfrm rot="10809600">
            <a:off x="8424046" y="3904940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49" y="0"/>
                </a:moveTo>
                <a:lnTo>
                  <a:pt x="250" y="1650"/>
                </a:lnTo>
                <a:lnTo>
                  <a:pt x="0" y="1651"/>
                </a:lnTo>
                <a:lnTo>
                  <a:pt x="501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49" y="0"/>
                </a:lnTo>
                <a:lnTo>
                  <a:pt x="249" y="0"/>
                </a:lnTo>
              </a:path>
            </a:pathLst>
          </a:custGeom>
          <a:solidFill>
            <a:srgbClr val="99FF66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7"/>
          <p:cNvSpPr/>
          <p:nvPr/>
        </p:nvSpPr>
        <p:spPr>
          <a:xfrm rot="10877400">
            <a:off x="4356719" y="3819803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1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1" y="1649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99FF66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8"/>
          <p:cNvSpPr/>
          <p:nvPr/>
        </p:nvSpPr>
        <p:spPr>
          <a:xfrm>
            <a:off x="288000" y="3816000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0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9"/>
          <p:cNvSpPr/>
          <p:nvPr/>
        </p:nvSpPr>
        <p:spPr>
          <a:xfrm>
            <a:off x="4536360" y="1948721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0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10"/>
          <p:cNvSpPr/>
          <p:nvPr/>
        </p:nvSpPr>
        <p:spPr>
          <a:xfrm>
            <a:off x="288000" y="1944000"/>
            <a:ext cx="359280" cy="791280"/>
          </a:xfrm>
          <a:custGeom>
            <a:avLst/>
            <a:gdLst/>
            <a:ahLst/>
            <a:cxnLst/>
            <a:rect l="l" t="t" r="r" b="b"/>
            <a:pathLst>
              <a:path w="1002" h="2202">
                <a:moveTo>
                  <a:pt x="250" y="0"/>
                </a:moveTo>
                <a:lnTo>
                  <a:pt x="250" y="1650"/>
                </a:lnTo>
                <a:lnTo>
                  <a:pt x="0" y="1650"/>
                </a:lnTo>
                <a:lnTo>
                  <a:pt x="500" y="2201"/>
                </a:lnTo>
                <a:lnTo>
                  <a:pt x="1001" y="1650"/>
                </a:lnTo>
                <a:lnTo>
                  <a:pt x="750" y="16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3553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04000" y="288000"/>
            <a:ext cx="1051308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LA RELAJACIÓN</a:t>
            </a:r>
            <a:r>
              <a:rPr dirty="0">
                <a:solidFill>
                  <a:srgbClr val="E8493F"/>
                </a:solidFill>
              </a:rPr>
              <a:t/>
            </a:r>
            <a:br>
              <a:rPr dirty="0">
                <a:solidFill>
                  <a:srgbClr val="E8493F"/>
                </a:solidFill>
              </a:rPr>
            </a:br>
            <a:endParaRPr lang="es-ES" sz="4000" b="0" strike="noStrike" spc="-1" dirty="0">
              <a:solidFill>
                <a:srgbClr val="E8493F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838080" y="2966760"/>
            <a:ext cx="10513080" cy="32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1" strike="noStrike" spc="-1">
                <a:solidFill>
                  <a:srgbClr val="FFCC00"/>
                </a:solidFill>
                <a:latin typeface="Calibri"/>
                <a:ea typeface="DejaVu Sans"/>
              </a:rPr>
              <a:t> 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135" name="Imagen 134"/>
          <p:cNvPicPr/>
          <p:nvPr/>
        </p:nvPicPr>
        <p:blipFill>
          <a:blip r:embed="rId2"/>
          <a:stretch/>
        </p:blipFill>
        <p:spPr>
          <a:xfrm>
            <a:off x="72000" y="7920"/>
            <a:ext cx="3763080" cy="114264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438840" y="3980160"/>
            <a:ext cx="178920" cy="44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4"/>
          <p:cNvSpPr/>
          <p:nvPr/>
        </p:nvSpPr>
        <p:spPr>
          <a:xfrm>
            <a:off x="143999" y="1296000"/>
            <a:ext cx="6062837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16000" indent="-21456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lang="es-ES" sz="3200" strike="noStrike" spc="-1" dirty="0">
                <a:solidFill>
                  <a:srgbClr val="E8493F"/>
                </a:solidFill>
                <a:latin typeface="Calibri"/>
                <a:ea typeface="DejaVu Sans"/>
              </a:rPr>
              <a:t>IMPORTANTE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s-ES" sz="3200" strike="noStrike" spc="-1" dirty="0">
              <a:latin typeface="Arial"/>
            </a:endParaRPr>
          </a:p>
          <a:p>
            <a:pPr marL="432000" lvl="1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Incluir rutinas de </a:t>
            </a:r>
            <a:r>
              <a:rPr lang="es-ES" sz="3200" strike="noStrike" spc="-1" dirty="0">
                <a:solidFill>
                  <a:srgbClr val="FCC947"/>
                </a:solidFill>
                <a:latin typeface="Calibri"/>
                <a:ea typeface="DejaVu Sans"/>
              </a:rPr>
              <a:t>actividad física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en nuestro día a 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día:</a:t>
            </a:r>
            <a:endParaRPr lang="es-ES" sz="3200" spc="-1" dirty="0">
              <a:latin typeface="Arial"/>
            </a:endParaRPr>
          </a:p>
          <a:p>
            <a:pPr marL="1131480" lvl="2" indent="-457200"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Herramienta eficaz contra el estrés.</a:t>
            </a:r>
            <a:endParaRPr lang="es-ES" sz="3200" spc="-1" dirty="0" smtClean="0">
              <a:latin typeface="Arial"/>
            </a:endParaRPr>
          </a:p>
          <a:p>
            <a:pPr marL="1131480" lvl="2" indent="-457200"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Mejora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 salud mental y </a:t>
            </a: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física.</a:t>
            </a:r>
            <a:endParaRPr lang="es-ES" sz="3200" spc="-1" dirty="0">
              <a:latin typeface="Arial"/>
            </a:endParaRPr>
          </a:p>
          <a:p>
            <a:pPr marL="1131480" lvl="2" indent="-457200"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Mejora la calidad de vida.</a:t>
            </a:r>
            <a:endParaRPr lang="es-ES" sz="3200" spc="-1" dirty="0" smtClean="0">
              <a:latin typeface="Arial"/>
            </a:endParaRPr>
          </a:p>
          <a:p>
            <a:pPr marL="1131480" lvl="2" indent="-457200"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s-ES" sz="320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Mejora </a:t>
            </a:r>
            <a:r>
              <a:rPr lang="es-ES" sz="32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el estado de ánimo.  </a:t>
            </a:r>
            <a:endParaRPr lang="es-ES" sz="320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0873" r="18149"/>
          <a:stretch/>
        </p:blipFill>
        <p:spPr>
          <a:xfrm>
            <a:off x="6672748" y="1628249"/>
            <a:ext cx="4898732" cy="40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581</Words>
  <Application>Microsoft Office PowerPoint</Application>
  <PresentationFormat>Panorámica</PresentationFormat>
  <Paragraphs>138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DejaVu Sans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María Navarro Muñoz</dc:creator>
  <cp:lastModifiedBy>Carmen María Navarro Muñoz</cp:lastModifiedBy>
  <cp:revision>38</cp:revision>
  <dcterms:created xsi:type="dcterms:W3CDTF">2021-05-05T09:41:53Z</dcterms:created>
  <dcterms:modified xsi:type="dcterms:W3CDTF">2021-05-17T10:13:44Z</dcterms:modified>
</cp:coreProperties>
</file>