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17" r:id="rId4"/>
    <p:sldId id="31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16" r:id="rId22"/>
  </p:sldIdLst>
  <p:sldSz cx="18288000" cy="10287000"/>
  <p:notesSz cx="6858000" cy="9144000"/>
  <p:embeddedFontLst>
    <p:embeddedFont>
      <p:font typeface="Alice" panose="020F0502020204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argin" pitchFamily="2" charset="77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ExtraBold" panose="020B0606030504020204" pitchFamily="34" charset="0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 autoAdjust="0"/>
    <p:restoredTop sz="94643" autoAdjust="0"/>
  </p:normalViewPr>
  <p:slideViewPr>
    <p:cSldViewPr>
      <p:cViewPr varScale="1">
        <p:scale>
          <a:sx n="80" d="100"/>
          <a:sy n="80" d="100"/>
        </p:scale>
        <p:origin x="5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00246-B61C-CF49-AB27-7E2C267C397C}" type="datetimeFigureOut">
              <a:rPr lang="es-ES" smtClean="0"/>
              <a:t>9/9/24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DDCA6-8690-FB46-A9CF-6FC4F6A3AD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50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1" name="Google Shape;3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3" name="Google Shape;35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36.jp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874" y="7715250"/>
            <a:ext cx="19324603" cy="3086100"/>
            <a:chOff x="0" y="0"/>
            <a:chExt cx="50896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608" cy="812800"/>
            </a:xfrm>
            <a:custGeom>
              <a:avLst/>
              <a:gdLst/>
              <a:ahLst/>
              <a:cxnLst/>
              <a:rect l="l" t="t" r="r" b="b"/>
              <a:pathLst>
                <a:path w="5089608" h="812800">
                  <a:moveTo>
                    <a:pt x="0" y="0"/>
                  </a:moveTo>
                  <a:lnTo>
                    <a:pt x="5089608" y="0"/>
                  </a:lnTo>
                  <a:lnTo>
                    <a:pt x="50896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B3C6D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60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1504" y="8200069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3680" y="8200069"/>
            <a:ext cx="6437681" cy="1649656"/>
          </a:xfrm>
          <a:custGeom>
            <a:avLst/>
            <a:gdLst/>
            <a:ahLst/>
            <a:cxnLst/>
            <a:rect l="l" t="t" r="r" b="b"/>
            <a:pathLst>
              <a:path w="6437681" h="1649656">
                <a:moveTo>
                  <a:pt x="0" y="0"/>
                </a:moveTo>
                <a:lnTo>
                  <a:pt x="6437682" y="0"/>
                </a:lnTo>
                <a:lnTo>
                  <a:pt x="6437682" y="1649656"/>
                </a:lnTo>
                <a:lnTo>
                  <a:pt x="0" y="1649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8116" y="-1257300"/>
            <a:ext cx="12636622" cy="8229600"/>
          </a:xfrm>
          <a:custGeom>
            <a:avLst/>
            <a:gdLst/>
            <a:ahLst/>
            <a:cxnLst/>
            <a:rect l="l" t="t" r="r" b="b"/>
            <a:pathLst>
              <a:path w="12636622" h="8229600">
                <a:moveTo>
                  <a:pt x="0" y="0"/>
                </a:moveTo>
                <a:lnTo>
                  <a:pt x="12636622" y="0"/>
                </a:lnTo>
                <a:lnTo>
                  <a:pt x="12636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69828" y="1785379"/>
            <a:ext cx="12103961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38"/>
              </a:lnSpc>
            </a:pPr>
            <a:r>
              <a:rPr lang="en-US" sz="8000" dirty="0">
                <a:solidFill>
                  <a:srgbClr val="000000"/>
                </a:solidFill>
                <a:latin typeface="Margin"/>
              </a:rPr>
              <a:t>SISTEMA DIGESTIVO</a:t>
            </a:r>
          </a:p>
          <a:p>
            <a:pPr marL="0" lvl="0" indent="0" algn="ctr">
              <a:lnSpc>
                <a:spcPts val="10838"/>
              </a:lnSpc>
            </a:pPr>
            <a:r>
              <a:rPr lang="en-US" sz="8000" dirty="0">
                <a:solidFill>
                  <a:srgbClr val="000000"/>
                </a:solidFill>
                <a:latin typeface="Margin"/>
              </a:rPr>
              <a:t>E INMUNE. </a:t>
            </a:r>
          </a:p>
          <a:p>
            <a:pPr marL="0" lvl="0" indent="0" algn="ctr">
              <a:lnSpc>
                <a:spcPts val="10838"/>
              </a:lnSpc>
            </a:pPr>
            <a:r>
              <a:rPr lang="en-US" sz="8000" dirty="0">
                <a:solidFill>
                  <a:srgbClr val="000000"/>
                </a:solidFill>
                <a:latin typeface="Margin"/>
              </a:rPr>
              <a:t>Una pareja inseparable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34507" y="5306841"/>
            <a:ext cx="1146382" cy="87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E1E1F"/>
                </a:solidFill>
                <a:latin typeface="Margin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3429232" y="54669"/>
            <a:ext cx="11140773" cy="19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755" y="6119045"/>
            <a:ext cx="74814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9"/>
          <p:cNvSpPr txBox="1"/>
          <p:nvPr/>
        </p:nvSpPr>
        <p:spPr>
          <a:xfrm>
            <a:off x="3429232" y="120153"/>
            <a:ext cx="1085201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Intestino grueso 2m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9"/>
          <p:cNvPicPr preferRelativeResize="0"/>
          <p:nvPr/>
        </p:nvPicPr>
        <p:blipFill rotWithShape="1">
          <a:blip r:embed="rId5">
            <a:alphaModFix/>
          </a:blip>
          <a:srcRect l="23997" t="23405"/>
          <a:stretch/>
        </p:blipFill>
        <p:spPr>
          <a:xfrm rot="7843151">
            <a:off x="15549581" y="2774258"/>
            <a:ext cx="1906084" cy="139028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9"/>
          <p:cNvSpPr txBox="1"/>
          <p:nvPr/>
        </p:nvSpPr>
        <p:spPr>
          <a:xfrm>
            <a:off x="14570005" y="1627923"/>
            <a:ext cx="3311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MICROBIOTA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9"/>
          <p:cNvPicPr preferRelativeResize="0"/>
          <p:nvPr/>
        </p:nvPicPr>
        <p:blipFill rotWithShape="1">
          <a:blip r:embed="rId6">
            <a:alphaModFix/>
          </a:blip>
          <a:srcRect l="1929" t="1267" r="3202"/>
          <a:stretch/>
        </p:blipFill>
        <p:spPr>
          <a:xfrm>
            <a:off x="3695062" y="1605577"/>
            <a:ext cx="10154538" cy="862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9"/>
          <p:cNvPicPr preferRelativeResize="0"/>
          <p:nvPr/>
        </p:nvPicPr>
        <p:blipFill rotWithShape="1">
          <a:blip r:embed="rId7">
            <a:alphaModFix amt="85000"/>
          </a:blip>
          <a:srcRect l="7097" t="4349"/>
          <a:stretch/>
        </p:blipFill>
        <p:spPr>
          <a:xfrm>
            <a:off x="13754952" y="4326206"/>
            <a:ext cx="4593721" cy="358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 descr="Marca de verificació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57620" y="4597728"/>
            <a:ext cx="1909397" cy="1909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/>
        </p:nvSpPr>
        <p:spPr>
          <a:xfrm>
            <a:off x="319814" y="3910728"/>
            <a:ext cx="494247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ABSORCIÓN DE AGUA, ELECTROLITOS Y AC. GRASOS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9" descr="Marca de verificació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15429" y="1267721"/>
            <a:ext cx="720534" cy="117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3211033" y="54669"/>
            <a:ext cx="12716538" cy="19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755" y="6119045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8"/>
          <p:cNvSpPr txBox="1"/>
          <p:nvPr/>
        </p:nvSpPr>
        <p:spPr>
          <a:xfrm>
            <a:off x="1463900" y="63239"/>
            <a:ext cx="1642870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LA MICROBIOTA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6273" y="2002732"/>
            <a:ext cx="8656354" cy="865635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/>
          <p:nvPr/>
        </p:nvSpPr>
        <p:spPr>
          <a:xfrm>
            <a:off x="2303923" y="3405073"/>
            <a:ext cx="32560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100 billones</a:t>
            </a:r>
            <a:endParaRPr/>
          </a:p>
        </p:txBody>
      </p:sp>
      <p:sp>
        <p:nvSpPr>
          <p:cNvPr id="235" name="Google Shape;235;p38"/>
          <p:cNvSpPr/>
          <p:nvPr/>
        </p:nvSpPr>
        <p:spPr>
          <a:xfrm>
            <a:off x="13677341" y="3521398"/>
            <a:ext cx="11464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2Kg</a:t>
            </a:r>
            <a:endParaRPr/>
          </a:p>
        </p:txBody>
      </p:sp>
      <p:sp>
        <p:nvSpPr>
          <p:cNvPr id="236" name="Google Shape;236;p38"/>
          <p:cNvSpPr txBox="1"/>
          <p:nvPr/>
        </p:nvSpPr>
        <p:spPr>
          <a:xfrm>
            <a:off x="182129" y="1734156"/>
            <a:ext cx="43566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OCURRE MUCHO MÁS</a:t>
            </a:r>
            <a:endParaRPr sz="36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0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655389" y="182945"/>
            <a:ext cx="13525245" cy="148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755" y="6119045"/>
            <a:ext cx="74814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/>
        </p:nvSpPr>
        <p:spPr>
          <a:xfrm>
            <a:off x="3429231" y="120153"/>
            <a:ext cx="1192481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El ecosistema intestinal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6183654" y="1572489"/>
            <a:ext cx="64687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¿LA MICROBIOTA?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40"/>
          <p:cNvPicPr preferRelativeResize="0"/>
          <p:nvPr/>
        </p:nvPicPr>
        <p:blipFill rotWithShape="1">
          <a:blip r:embed="rId5">
            <a:alphaModFix amt="85000"/>
          </a:blip>
          <a:srcRect l="7097" t="4349"/>
          <a:stretch/>
        </p:blipFill>
        <p:spPr>
          <a:xfrm>
            <a:off x="71958" y="1907768"/>
            <a:ext cx="4593721" cy="358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 rotWithShape="1">
          <a:blip r:embed="rId6">
            <a:alphaModFix/>
          </a:blip>
          <a:srcRect l="23997" t="23405"/>
          <a:stretch/>
        </p:blipFill>
        <p:spPr>
          <a:xfrm rot="9208669">
            <a:off x="4466615" y="2010497"/>
            <a:ext cx="1906084" cy="139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01138">
            <a:off x="15177572" y="6911418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23332" y="8097178"/>
            <a:ext cx="1635518" cy="163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50363" y="7500187"/>
            <a:ext cx="2725678" cy="249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3473" y="2994358"/>
            <a:ext cx="79375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88434" y="5074722"/>
            <a:ext cx="79375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646910" y="7187609"/>
            <a:ext cx="2588643" cy="257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995981" y="7893777"/>
            <a:ext cx="1868309" cy="170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858768" y="1343494"/>
            <a:ext cx="3203708" cy="330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156429" y="2094822"/>
            <a:ext cx="1820828" cy="2095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9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2" y="54669"/>
            <a:ext cx="14316599" cy="200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9"/>
          <p:cNvGrpSpPr/>
          <p:nvPr/>
        </p:nvGrpSpPr>
        <p:grpSpPr>
          <a:xfrm>
            <a:off x="4558450" y="2546606"/>
            <a:ext cx="11305590" cy="6711695"/>
            <a:chOff x="0" y="-1633935"/>
            <a:chExt cx="15074121" cy="8948926"/>
          </a:xfrm>
        </p:grpSpPr>
        <p:pic>
          <p:nvPicPr>
            <p:cNvPr id="266" name="Google Shape;266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30783" y="30342"/>
              <a:ext cx="1728566" cy="1798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957" y="0"/>
              <a:ext cx="532553" cy="1828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8284" y="2773542"/>
              <a:ext cx="1771065" cy="1842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29911" y="5516742"/>
              <a:ext cx="1728566" cy="1798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2929770"/>
              <a:ext cx="1329911" cy="1530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5784986"/>
              <a:ext cx="1106125" cy="1530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9"/>
            <p:cNvSpPr txBox="1"/>
            <p:nvPr/>
          </p:nvSpPr>
          <p:spPr>
            <a:xfrm>
              <a:off x="7962621" y="-1633935"/>
              <a:ext cx="71115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SUPERVIVENCIA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 txBox="1"/>
            <p:nvPr/>
          </p:nvSpPr>
          <p:spPr>
            <a:xfrm>
              <a:off x="4361771" y="3071626"/>
              <a:ext cx="3600847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"/>
            <p:cNvSpPr txBox="1"/>
            <p:nvPr/>
          </p:nvSpPr>
          <p:spPr>
            <a:xfrm>
              <a:off x="4048526" y="5715845"/>
              <a:ext cx="7114976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9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¿Para qué nos sirve?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2708913" y="2581153"/>
            <a:ext cx="58452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LA MICROBIOTA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8123274" y="2852072"/>
            <a:ext cx="2139686" cy="415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7288915" y="4161380"/>
            <a:ext cx="1043266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Funciones de Nutrición y Metabólicas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7288915" y="5650844"/>
            <a:ext cx="9785088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Funciones de Protección ante microorganismos invasores y oportunistas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7315943" y="7909614"/>
            <a:ext cx="86861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Funciones Regeneración y inmunológicas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2" y="54669"/>
            <a:ext cx="14316599" cy="194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0"/>
          <p:cNvGrpSpPr/>
          <p:nvPr/>
        </p:nvGrpSpPr>
        <p:grpSpPr>
          <a:xfrm>
            <a:off x="1484294" y="2835677"/>
            <a:ext cx="11465827" cy="1371443"/>
            <a:chOff x="0" y="0"/>
            <a:chExt cx="12377236" cy="1828590"/>
          </a:xfrm>
        </p:grpSpPr>
        <p:pic>
          <p:nvPicPr>
            <p:cNvPr id="288" name="Google Shape;288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3826" y="30342"/>
              <a:ext cx="1728566" cy="1798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532553" cy="182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0"/>
            <p:cNvSpPr txBox="1"/>
            <p:nvPr/>
          </p:nvSpPr>
          <p:spPr>
            <a:xfrm>
              <a:off x="1831936" y="581907"/>
              <a:ext cx="105453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4400" b="1" i="0" u="none" strike="noStrike" cap="none">
                  <a:solidFill>
                    <a:srgbClr val="31859B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NUTRICIÓN Y METABOLISMO </a:t>
              </a:r>
              <a:endParaRPr sz="44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291" name="Google Shape;2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66283">
            <a:off x="11269109" y="6065113"/>
            <a:ext cx="1599478" cy="74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¿Para qué nos sirven?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2950587" y="3655464"/>
            <a:ext cx="4626739" cy="18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/>
          <p:nvPr/>
        </p:nvSpPr>
        <p:spPr>
          <a:xfrm>
            <a:off x="2160542" y="4720770"/>
            <a:ext cx="887775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DIGIEREN LO </a:t>
            </a:r>
            <a:r>
              <a:rPr lang="en-US" sz="44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INDIGERIBLE:</a:t>
            </a:r>
            <a:endParaRPr sz="1400" b="0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-"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Residuos de alimentos: FIBRA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-"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Moco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-"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Restos celulares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13574150" y="4365407"/>
            <a:ext cx="32295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3058804" y="5362980"/>
            <a:ext cx="4626739" cy="18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0"/>
          <p:cNvSpPr txBox="1"/>
          <p:nvPr/>
        </p:nvSpPr>
        <p:spPr>
          <a:xfrm>
            <a:off x="13574150" y="5998043"/>
            <a:ext cx="32295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2992986" y="7070496"/>
            <a:ext cx="4626739" cy="18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0"/>
          <p:cNvSpPr txBox="1"/>
          <p:nvPr/>
        </p:nvSpPr>
        <p:spPr>
          <a:xfrm>
            <a:off x="13660873" y="7684030"/>
            <a:ext cx="32295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VITAMINAS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801138">
            <a:off x="14852142" y="7423741"/>
            <a:ext cx="3638368" cy="196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2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2" y="54668"/>
            <a:ext cx="14316599" cy="192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3459" y="2347435"/>
            <a:ext cx="1296424" cy="134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11056935" y="5087402"/>
            <a:ext cx="6633634" cy="170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6283">
            <a:off x="11036221" y="4720067"/>
            <a:ext cx="1599478" cy="74375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 txBox="1"/>
          <p:nvPr/>
        </p:nvSpPr>
        <p:spPr>
          <a:xfrm>
            <a:off x="6581035" y="2706347"/>
            <a:ext cx="5333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PROTECCIÓN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2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¿Para qué nos sirven?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13879957" y="3261517"/>
            <a:ext cx="943852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1686267" y="4213288"/>
            <a:ext cx="1219369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Efecto de barrera: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Ocupación de la mucosa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Segregan sustancias antimicrobianas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Impiden:</a:t>
            </a:r>
            <a:endParaRPr sz="4800" b="0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Colonización </a:t>
            </a: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 extraños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Proliferación </a:t>
            </a: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de oportunistas</a:t>
            </a:r>
            <a:endParaRPr sz="48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14163452" y="3021778"/>
            <a:ext cx="420600" cy="603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3291F"/>
                </a:solidFill>
                <a:latin typeface="Open Sans"/>
                <a:ea typeface="Open Sans"/>
                <a:cs typeface="Open Sans"/>
                <a:sym typeface="Open Sans"/>
              </a:rPr>
              <a:t>DEFENS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43291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15487" y="2467722"/>
            <a:ext cx="997433" cy="114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2" y="54669"/>
            <a:ext cx="14316599" cy="194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3997" y="2906922"/>
            <a:ext cx="1296424" cy="134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66283">
            <a:off x="11086665" y="5786927"/>
            <a:ext cx="1599478" cy="74375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1"/>
          <p:cNvSpPr txBox="1"/>
          <p:nvPr/>
        </p:nvSpPr>
        <p:spPr>
          <a:xfrm>
            <a:off x="6810421" y="3078714"/>
            <a:ext cx="5333702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TRÓFICAS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¿Para qué nos sirven?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81832" y="2906922"/>
            <a:ext cx="829594" cy="114750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1"/>
          <p:cNvSpPr/>
          <p:nvPr/>
        </p:nvSpPr>
        <p:spPr>
          <a:xfrm>
            <a:off x="1734437" y="4871531"/>
            <a:ext cx="1015196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85800" marR="0" lvl="0" indent="-685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Proliferación y diferenciación de las </a:t>
            </a:r>
            <a:r>
              <a:rPr lang="en-US" sz="48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células epiteliales. 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Desarrollo del </a:t>
            </a:r>
            <a:r>
              <a:rPr lang="en-US" sz="48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sistema inmunitario</a:t>
            </a:r>
            <a:r>
              <a:rPr lang="en-US" sz="48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sz="48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35" name="Google Shape;33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12703189" y="3581265"/>
            <a:ext cx="4626739" cy="203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12950586" y="5902160"/>
            <a:ext cx="4626739" cy="188479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1"/>
          <p:cNvSpPr txBox="1"/>
          <p:nvPr/>
        </p:nvSpPr>
        <p:spPr>
          <a:xfrm>
            <a:off x="12950585" y="4365407"/>
            <a:ext cx="46267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REGENERACIÓN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 txBox="1"/>
          <p:nvPr/>
        </p:nvSpPr>
        <p:spPr>
          <a:xfrm>
            <a:off x="13197983" y="6540677"/>
            <a:ext cx="46267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DEFENSA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3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404035" y="54667"/>
            <a:ext cx="17650048" cy="256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3"/>
          <p:cNvSpPr/>
          <p:nvPr/>
        </p:nvSpPr>
        <p:spPr>
          <a:xfrm>
            <a:off x="5608912" y="2317456"/>
            <a:ext cx="7485050" cy="7671721"/>
          </a:xfrm>
          <a:custGeom>
            <a:avLst/>
            <a:gdLst/>
            <a:ahLst/>
            <a:cxnLst/>
            <a:rect l="l" t="t" r="r" b="b"/>
            <a:pathLst>
              <a:path w="2087880" h="2139950" extrusionOk="0">
                <a:moveTo>
                  <a:pt x="1979930" y="486410"/>
                </a:moveTo>
                <a:cubicBezTo>
                  <a:pt x="1964690" y="454660"/>
                  <a:pt x="1948180" y="422910"/>
                  <a:pt x="1929130" y="393700"/>
                </a:cubicBezTo>
                <a:cubicBezTo>
                  <a:pt x="1908810" y="363220"/>
                  <a:pt x="1888490" y="330200"/>
                  <a:pt x="1861820" y="304800"/>
                </a:cubicBezTo>
                <a:cubicBezTo>
                  <a:pt x="1836420" y="280670"/>
                  <a:pt x="1808480" y="257810"/>
                  <a:pt x="1780540" y="236220"/>
                </a:cubicBezTo>
                <a:cubicBezTo>
                  <a:pt x="1725930" y="193040"/>
                  <a:pt x="1666240" y="154940"/>
                  <a:pt x="1606550" y="119380"/>
                </a:cubicBezTo>
                <a:cubicBezTo>
                  <a:pt x="1537970" y="77470"/>
                  <a:pt x="1461770" y="55880"/>
                  <a:pt x="1384300" y="34290"/>
                </a:cubicBezTo>
                <a:cubicBezTo>
                  <a:pt x="1337310" y="21590"/>
                  <a:pt x="1289050" y="11430"/>
                  <a:pt x="1239520" y="5080"/>
                </a:cubicBezTo>
                <a:cubicBezTo>
                  <a:pt x="1203960" y="0"/>
                  <a:pt x="1165860" y="2540"/>
                  <a:pt x="1129030" y="6350"/>
                </a:cubicBezTo>
                <a:cubicBezTo>
                  <a:pt x="1079500" y="10160"/>
                  <a:pt x="1029970" y="13970"/>
                  <a:pt x="980440" y="22860"/>
                </a:cubicBezTo>
                <a:cubicBezTo>
                  <a:pt x="943610" y="24130"/>
                  <a:pt x="908050" y="25400"/>
                  <a:pt x="869950" y="29210"/>
                </a:cubicBezTo>
                <a:cubicBezTo>
                  <a:pt x="850900" y="30480"/>
                  <a:pt x="831850" y="33020"/>
                  <a:pt x="812800" y="35560"/>
                </a:cubicBezTo>
                <a:cubicBezTo>
                  <a:pt x="800100" y="38100"/>
                  <a:pt x="788670" y="40640"/>
                  <a:pt x="777240" y="43180"/>
                </a:cubicBezTo>
                <a:cubicBezTo>
                  <a:pt x="730250" y="54610"/>
                  <a:pt x="685800" y="74930"/>
                  <a:pt x="645160" y="96520"/>
                </a:cubicBezTo>
                <a:cubicBezTo>
                  <a:pt x="562610" y="139700"/>
                  <a:pt x="483870" y="190500"/>
                  <a:pt x="411480" y="247650"/>
                </a:cubicBezTo>
                <a:cubicBezTo>
                  <a:pt x="381000" y="271780"/>
                  <a:pt x="351790" y="297180"/>
                  <a:pt x="322580" y="323850"/>
                </a:cubicBezTo>
                <a:cubicBezTo>
                  <a:pt x="270510" y="372110"/>
                  <a:pt x="227330" y="429260"/>
                  <a:pt x="187960" y="487680"/>
                </a:cubicBezTo>
                <a:cubicBezTo>
                  <a:pt x="158750" y="529590"/>
                  <a:pt x="134620" y="577850"/>
                  <a:pt x="114300" y="623570"/>
                </a:cubicBezTo>
                <a:cubicBezTo>
                  <a:pt x="99060" y="657860"/>
                  <a:pt x="82550" y="692150"/>
                  <a:pt x="72390" y="728980"/>
                </a:cubicBezTo>
                <a:cubicBezTo>
                  <a:pt x="44450" y="819150"/>
                  <a:pt x="22860" y="910590"/>
                  <a:pt x="8890" y="1003300"/>
                </a:cubicBezTo>
                <a:cubicBezTo>
                  <a:pt x="3810" y="1040130"/>
                  <a:pt x="1270" y="1076960"/>
                  <a:pt x="0" y="1115060"/>
                </a:cubicBezTo>
                <a:lnTo>
                  <a:pt x="0" y="1165860"/>
                </a:lnTo>
                <a:cubicBezTo>
                  <a:pt x="1270" y="1197610"/>
                  <a:pt x="2540" y="1236980"/>
                  <a:pt x="8890" y="1268730"/>
                </a:cubicBezTo>
                <a:cubicBezTo>
                  <a:pt x="15240" y="1305560"/>
                  <a:pt x="21590" y="1343660"/>
                  <a:pt x="31750" y="1379220"/>
                </a:cubicBezTo>
                <a:cubicBezTo>
                  <a:pt x="54610" y="1452880"/>
                  <a:pt x="78740" y="1527810"/>
                  <a:pt x="118110" y="1595120"/>
                </a:cubicBezTo>
                <a:cubicBezTo>
                  <a:pt x="138430" y="1629410"/>
                  <a:pt x="160020" y="1663700"/>
                  <a:pt x="182880" y="1695450"/>
                </a:cubicBezTo>
                <a:cubicBezTo>
                  <a:pt x="212090" y="1738630"/>
                  <a:pt x="241300" y="1780540"/>
                  <a:pt x="278130" y="1817370"/>
                </a:cubicBezTo>
                <a:cubicBezTo>
                  <a:pt x="322580" y="1863090"/>
                  <a:pt x="374650" y="1903730"/>
                  <a:pt x="427990" y="1939290"/>
                </a:cubicBezTo>
                <a:cubicBezTo>
                  <a:pt x="539750" y="2012950"/>
                  <a:pt x="673100" y="2054860"/>
                  <a:pt x="801370" y="2090420"/>
                </a:cubicBezTo>
                <a:cubicBezTo>
                  <a:pt x="831850" y="2099310"/>
                  <a:pt x="863600" y="2106930"/>
                  <a:pt x="895350" y="2113280"/>
                </a:cubicBezTo>
                <a:cubicBezTo>
                  <a:pt x="944880" y="2123440"/>
                  <a:pt x="994410" y="2134870"/>
                  <a:pt x="1043940" y="2137410"/>
                </a:cubicBezTo>
                <a:cubicBezTo>
                  <a:pt x="1083310" y="2139950"/>
                  <a:pt x="1123950" y="2136140"/>
                  <a:pt x="1163320" y="2133600"/>
                </a:cubicBezTo>
                <a:cubicBezTo>
                  <a:pt x="1216660" y="2129790"/>
                  <a:pt x="1270000" y="2124710"/>
                  <a:pt x="1323340" y="2113280"/>
                </a:cubicBezTo>
                <a:cubicBezTo>
                  <a:pt x="1375410" y="2101850"/>
                  <a:pt x="1424940" y="2084070"/>
                  <a:pt x="1473200" y="2062480"/>
                </a:cubicBezTo>
                <a:cubicBezTo>
                  <a:pt x="1549400" y="2029460"/>
                  <a:pt x="1623060" y="1983740"/>
                  <a:pt x="1678940" y="1921510"/>
                </a:cubicBezTo>
                <a:cubicBezTo>
                  <a:pt x="1739900" y="1852930"/>
                  <a:pt x="1798320" y="1783080"/>
                  <a:pt x="1847850" y="1705610"/>
                </a:cubicBezTo>
                <a:cubicBezTo>
                  <a:pt x="1896110" y="1630680"/>
                  <a:pt x="1936750" y="1550670"/>
                  <a:pt x="1976120" y="1469390"/>
                </a:cubicBezTo>
                <a:cubicBezTo>
                  <a:pt x="2007870" y="1403350"/>
                  <a:pt x="2039620" y="1334770"/>
                  <a:pt x="2056130" y="1262380"/>
                </a:cubicBezTo>
                <a:cubicBezTo>
                  <a:pt x="2067560" y="1212850"/>
                  <a:pt x="2077720" y="1162050"/>
                  <a:pt x="2082800" y="1112520"/>
                </a:cubicBezTo>
                <a:cubicBezTo>
                  <a:pt x="2086610" y="1074420"/>
                  <a:pt x="2087880" y="1037590"/>
                  <a:pt x="2087880" y="1000760"/>
                </a:cubicBezTo>
                <a:cubicBezTo>
                  <a:pt x="2087880" y="910590"/>
                  <a:pt x="2082800" y="820420"/>
                  <a:pt x="2067560" y="731520"/>
                </a:cubicBezTo>
                <a:cubicBezTo>
                  <a:pt x="2061210" y="695960"/>
                  <a:pt x="2052320" y="661670"/>
                  <a:pt x="2039620" y="628650"/>
                </a:cubicBezTo>
                <a:cubicBezTo>
                  <a:pt x="2019300" y="581660"/>
                  <a:pt x="2002790" y="533400"/>
                  <a:pt x="1979930" y="48641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147" r="-114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3"/>
          <p:cNvSpPr/>
          <p:nvPr/>
        </p:nvSpPr>
        <p:spPr>
          <a:xfrm>
            <a:off x="6522363" y="3324251"/>
            <a:ext cx="5657873" cy="565784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818635" y="54666"/>
            <a:ext cx="17065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84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Desequilibrios del ecosistema</a:t>
            </a:r>
            <a:r>
              <a:rPr lang="en-US" sz="90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1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404035" y="54667"/>
            <a:ext cx="17650048" cy="256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25" y="5403075"/>
            <a:ext cx="74814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1"/>
          <p:cNvSpPr txBox="1"/>
          <p:nvPr/>
        </p:nvSpPr>
        <p:spPr>
          <a:xfrm>
            <a:off x="818635" y="54666"/>
            <a:ext cx="17065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78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Desequilibrios del ecosistema</a:t>
            </a:r>
            <a:r>
              <a:rPr lang="en-US" sz="90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1"/>
          <p:cNvSpPr/>
          <p:nvPr/>
        </p:nvSpPr>
        <p:spPr>
          <a:xfrm>
            <a:off x="9026820" y="49896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9" name="Google Shape;359;p41"/>
          <p:cNvGraphicFramePr/>
          <p:nvPr/>
        </p:nvGraphicFramePr>
        <p:xfrm>
          <a:off x="1238658" y="2751315"/>
          <a:ext cx="16225275" cy="6766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07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DISBIOSIS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INFLAMACIÓN DE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LA MUCOSA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HIPERPERMEABILIDAD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175">
                <a:tc>
                  <a:txBody>
                    <a:bodyPr/>
                    <a:lstStyle/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Hinchazón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Gases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Malestar digestivo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Diarrea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Estreñimiento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Dolores de cabeza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Fatiga crónica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Infecciones de repetición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endParaRPr sz="3600" b="1" u="none" strike="noStrike" cap="none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Colitis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Dolores intestinales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Alergias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Asma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Problemas en la piel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Sobrecarga hepática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Enfermedades autoinmunes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Génesis de patologías autoinmunes</a:t>
                      </a:r>
                      <a:endParaRPr sz="1400" u="none" strike="noStrike" cap="none"/>
                    </a:p>
                    <a:p>
                      <a:pPr marL="571500" marR="0" lvl="0" indent="-571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Noto Sans Symbols"/>
                        <a:buChar char="❖"/>
                      </a:pPr>
                      <a:r>
                        <a:rPr lang="en-US" sz="3600" b="1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Alteración comportamiento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0" name="Google Shape;36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2760">
            <a:off x="15230158" y="6760185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2170" y="5424039"/>
            <a:ext cx="3289300" cy="37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2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1" y="54669"/>
            <a:ext cx="14316599" cy="170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42"/>
          <p:cNvGrpSpPr/>
          <p:nvPr/>
        </p:nvGrpSpPr>
        <p:grpSpPr>
          <a:xfrm>
            <a:off x="3136604" y="1852349"/>
            <a:ext cx="11782897" cy="7208874"/>
            <a:chOff x="1264459" y="289994"/>
            <a:chExt cx="9899043" cy="6919337"/>
          </a:xfrm>
        </p:grpSpPr>
        <p:pic>
          <p:nvPicPr>
            <p:cNvPr id="370" name="Google Shape;370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64459" y="289994"/>
              <a:ext cx="875396" cy="1129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2"/>
            <p:cNvSpPr txBox="1"/>
            <p:nvPr/>
          </p:nvSpPr>
          <p:spPr>
            <a:xfrm>
              <a:off x="4361771" y="3071626"/>
              <a:ext cx="3600847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2"/>
            <p:cNvSpPr txBox="1"/>
            <p:nvPr/>
          </p:nvSpPr>
          <p:spPr>
            <a:xfrm>
              <a:off x="4048526" y="5715845"/>
              <a:ext cx="7114976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42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Recomendaciones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0912" y="3376584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8758" y="4646404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0912" y="5870434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8758" y="7232976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9766" y="8595518"/>
            <a:ext cx="1041990" cy="11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2"/>
          <p:cNvSpPr/>
          <p:nvPr/>
        </p:nvSpPr>
        <p:spPr>
          <a:xfrm>
            <a:off x="4082902" y="2266616"/>
            <a:ext cx="124189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Dieta rica en </a:t>
            </a: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fibra, </a:t>
            </a:r>
            <a:r>
              <a:rPr lang="en-US" sz="3600" b="1" i="0" u="none" strike="noStrike" cap="none">
                <a:solidFill>
                  <a:srgbClr val="C55A1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proteínas , frutas y verduras ,  vitaminas y omega 3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 hidratarse</a:t>
            </a:r>
            <a:endParaRPr sz="36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0" name="Google Shape;380;p42"/>
          <p:cNvSpPr/>
          <p:nvPr/>
        </p:nvSpPr>
        <p:spPr>
          <a:xfrm>
            <a:off x="4082902" y="3709279"/>
            <a:ext cx="1341828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Probióticos, prebióticos y simbióticos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control de un especialista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2"/>
          <p:cNvSpPr/>
          <p:nvPr/>
        </p:nvSpPr>
        <p:spPr>
          <a:xfrm>
            <a:off x="4188632" y="4989611"/>
            <a:ext cx="112934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No</a:t>
            </a: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tomar medicamentos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 prescripción médica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4130748" y="6132537"/>
            <a:ext cx="13746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 usar </a:t>
            </a: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productos tóxicos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y</a:t>
            </a: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 tomar </a:t>
            </a:r>
            <a:r>
              <a:rPr lang="en-US" sz="3600" b="1" i="0" u="none" strike="noStrike" cap="none">
                <a:solidFill>
                  <a:srgbClr val="C45911"/>
                </a:solidFill>
                <a:latin typeface="Arial Rounded"/>
                <a:ea typeface="Arial Rounded"/>
                <a:cs typeface="Arial Rounded"/>
                <a:sym typeface="Arial Rounded"/>
              </a:rPr>
              <a:t>alimentos procesados </a:t>
            </a:r>
            <a:endParaRPr sz="36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4175847" y="7461370"/>
            <a:ext cx="36663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55A11"/>
                </a:solidFill>
                <a:latin typeface="Arial Rounded"/>
                <a:ea typeface="Arial Rounded"/>
                <a:cs typeface="Arial Rounded"/>
                <a:sym typeface="Arial Rounded"/>
              </a:rPr>
              <a:t>Evitar el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estrés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4231756" y="8765786"/>
            <a:ext cx="37433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55A1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Hacer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ejercicio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5069" y="-3471036"/>
            <a:ext cx="15417862" cy="20557149"/>
          </a:xfrm>
          <a:custGeom>
            <a:avLst/>
            <a:gdLst/>
            <a:ahLst/>
            <a:cxnLst/>
            <a:rect l="l" t="t" r="r" b="b"/>
            <a:pathLst>
              <a:path w="15417862" h="20557149">
                <a:moveTo>
                  <a:pt x="0" y="0"/>
                </a:moveTo>
                <a:lnTo>
                  <a:pt x="15417862" y="0"/>
                </a:lnTo>
                <a:lnTo>
                  <a:pt x="15417862" y="20557150"/>
                </a:lnTo>
                <a:lnTo>
                  <a:pt x="0" y="205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9373" y="242225"/>
            <a:ext cx="17709255" cy="9845058"/>
            <a:chOff x="0" y="0"/>
            <a:chExt cx="4664166" cy="259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4166" cy="2592937"/>
            </a:xfrm>
            <a:custGeom>
              <a:avLst/>
              <a:gdLst/>
              <a:ahLst/>
              <a:cxnLst/>
              <a:rect l="l" t="t" r="r" b="b"/>
              <a:pathLst>
                <a:path w="4664166" h="2592937">
                  <a:moveTo>
                    <a:pt x="22296" y="0"/>
                  </a:moveTo>
                  <a:lnTo>
                    <a:pt x="4641871" y="0"/>
                  </a:lnTo>
                  <a:cubicBezTo>
                    <a:pt x="4647784" y="0"/>
                    <a:pt x="4653455" y="2349"/>
                    <a:pt x="4657636" y="6530"/>
                  </a:cubicBezTo>
                  <a:cubicBezTo>
                    <a:pt x="4661817" y="10711"/>
                    <a:pt x="4664166" y="16382"/>
                    <a:pt x="4664166" y="22296"/>
                  </a:cubicBezTo>
                  <a:lnTo>
                    <a:pt x="4664166" y="2570642"/>
                  </a:lnTo>
                  <a:cubicBezTo>
                    <a:pt x="4664166" y="2576555"/>
                    <a:pt x="4661817" y="2582226"/>
                    <a:pt x="4657636" y="2586407"/>
                  </a:cubicBezTo>
                  <a:cubicBezTo>
                    <a:pt x="4653455" y="2590588"/>
                    <a:pt x="4647784" y="2592937"/>
                    <a:pt x="4641871" y="2592937"/>
                  </a:cubicBezTo>
                  <a:lnTo>
                    <a:pt x="22296" y="2592937"/>
                  </a:lnTo>
                  <a:cubicBezTo>
                    <a:pt x="16382" y="2592937"/>
                    <a:pt x="10711" y="2590588"/>
                    <a:pt x="6530" y="2586407"/>
                  </a:cubicBezTo>
                  <a:cubicBezTo>
                    <a:pt x="2349" y="2582226"/>
                    <a:pt x="0" y="2576555"/>
                    <a:pt x="0" y="2570642"/>
                  </a:cubicBezTo>
                  <a:lnTo>
                    <a:pt x="0" y="22296"/>
                  </a:lnTo>
                  <a:cubicBezTo>
                    <a:pt x="0" y="16382"/>
                    <a:pt x="2349" y="10711"/>
                    <a:pt x="6530" y="6530"/>
                  </a:cubicBezTo>
                  <a:cubicBezTo>
                    <a:pt x="10711" y="2349"/>
                    <a:pt x="16382" y="0"/>
                    <a:pt x="22296" y="0"/>
                  </a:cubicBezTo>
                  <a:close/>
                </a:path>
              </a:pathLst>
            </a:custGeom>
            <a:solidFill>
              <a:srgbClr val="FEFEFE"/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4166" cy="2631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81200" y="5373931"/>
            <a:ext cx="15316200" cy="571004"/>
          </a:xfrm>
          <a:custGeom>
            <a:avLst/>
            <a:gdLst/>
            <a:ahLst/>
            <a:cxnLst/>
            <a:rect l="l" t="t" r="r" b="b"/>
            <a:pathLst>
              <a:path w="10468412" h="571004">
                <a:moveTo>
                  <a:pt x="0" y="0"/>
                </a:moveTo>
                <a:lnTo>
                  <a:pt x="10468412" y="0"/>
                </a:lnTo>
                <a:lnTo>
                  <a:pt x="10468412" y="571004"/>
                </a:lnTo>
                <a:lnTo>
                  <a:pt x="0" y="571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732468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4350" y="1045153"/>
            <a:ext cx="17259300" cy="633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8"/>
              </a:lnSpc>
            </a:pPr>
            <a:r>
              <a:rPr lang="es-ES" sz="9600" b="0" i="0" dirty="0">
                <a:effectLst/>
              </a:rPr>
              <a:t>“Que tu medicina sea tu alimento y el alimento tu medicina”</a:t>
            </a:r>
          </a:p>
          <a:p>
            <a:pPr algn="ctr">
              <a:lnSpc>
                <a:spcPts val="16798"/>
              </a:lnSpc>
            </a:pPr>
            <a:r>
              <a:rPr lang="es-ES" sz="9600" dirty="0"/>
              <a:t>Hipócrates.</a:t>
            </a:r>
            <a:endParaRPr lang="en-US" sz="11998" dirty="0"/>
          </a:p>
        </p:txBody>
      </p:sp>
      <p:sp>
        <p:nvSpPr>
          <p:cNvPr id="9" name="Freeform 9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4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60541" y="54669"/>
            <a:ext cx="14316599" cy="170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14"/>
          <p:cNvGrpSpPr/>
          <p:nvPr/>
        </p:nvGrpSpPr>
        <p:grpSpPr>
          <a:xfrm>
            <a:off x="3136604" y="1852349"/>
            <a:ext cx="11782897" cy="7208874"/>
            <a:chOff x="1264459" y="289994"/>
            <a:chExt cx="9899043" cy="6919337"/>
          </a:xfrm>
        </p:grpSpPr>
        <p:pic>
          <p:nvPicPr>
            <p:cNvPr id="393" name="Google Shape;393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64459" y="289994"/>
              <a:ext cx="875396" cy="1129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14"/>
            <p:cNvSpPr txBox="1"/>
            <p:nvPr/>
          </p:nvSpPr>
          <p:spPr>
            <a:xfrm>
              <a:off x="4361771" y="3071626"/>
              <a:ext cx="3600847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 txBox="1"/>
            <p:nvPr/>
          </p:nvSpPr>
          <p:spPr>
            <a:xfrm>
              <a:off x="4048526" y="5715845"/>
              <a:ext cx="7114976" cy="149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99"/>
                <a:buFont typeface="Arial"/>
                <a:buNone/>
              </a:pPr>
              <a:r>
                <a:rPr lang="en-US" sz="5199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14"/>
          <p:cNvSpPr txBox="1"/>
          <p:nvPr/>
        </p:nvSpPr>
        <p:spPr>
          <a:xfrm>
            <a:off x="2635612" y="180975"/>
            <a:ext cx="13366462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97480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Recomendaciones</a:t>
            </a:r>
            <a:endParaRPr sz="7200" b="0" i="0" u="none" strike="noStrike" cap="none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8758" y="3396058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1073" y="4985336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29" y="6449699"/>
            <a:ext cx="1041990" cy="117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29" y="7963450"/>
            <a:ext cx="1041990" cy="11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4"/>
          <p:cNvSpPr/>
          <p:nvPr/>
        </p:nvSpPr>
        <p:spPr>
          <a:xfrm>
            <a:off x="4082902" y="2266616"/>
            <a:ext cx="124189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Respetar el </a:t>
            </a:r>
            <a:r>
              <a:rPr lang="en-US" sz="36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ciclo de sueño vigilia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(R.C)</a:t>
            </a:r>
            <a:endParaRPr sz="3600" b="1" i="0" u="none" strike="noStrike" cap="non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2" name="Google Shape;402;p14"/>
          <p:cNvSpPr/>
          <p:nvPr/>
        </p:nvSpPr>
        <p:spPr>
          <a:xfrm>
            <a:off x="4082902" y="3593573"/>
            <a:ext cx="112934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Diversidad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alimentaria </a:t>
            </a:r>
            <a:r>
              <a:rPr lang="en-US" sz="36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= Diversidad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microbiana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4"/>
          <p:cNvSpPr/>
          <p:nvPr/>
        </p:nvSpPr>
        <p:spPr>
          <a:xfrm>
            <a:off x="4209502" y="5107283"/>
            <a:ext cx="137460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Usar especias antiinflamatorias, antisépticas,etc: </a:t>
            </a:r>
            <a:r>
              <a:rPr lang="en-US" sz="3600" b="1" i="0" u="none" strike="noStrike" cap="non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Ajo, orégano, tomillo, clavo</a:t>
            </a:r>
            <a:endParaRPr sz="3600" b="1" i="0" u="none" strike="noStrike" cap="non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4209502" y="6596101"/>
            <a:ext cx="102631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55A1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Regular el pH del estómago </a:t>
            </a:r>
            <a:r>
              <a:rPr lang="en-US" sz="36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(zumo de limón)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4"/>
          <p:cNvSpPr/>
          <p:nvPr/>
        </p:nvSpPr>
        <p:spPr>
          <a:xfrm>
            <a:off x="4178594" y="8111485"/>
            <a:ext cx="37433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55A11"/>
                </a:solidFill>
                <a:latin typeface="Arial Rounded"/>
                <a:ea typeface="Arial Rounded"/>
                <a:cs typeface="Arial Rounded"/>
                <a:sym typeface="Arial Rounded"/>
              </a:rPr>
              <a:t>Setas y algas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874" y="7715250"/>
            <a:ext cx="19324603" cy="3086100"/>
            <a:chOff x="0" y="0"/>
            <a:chExt cx="50896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608" cy="812800"/>
            </a:xfrm>
            <a:custGeom>
              <a:avLst/>
              <a:gdLst/>
              <a:ahLst/>
              <a:cxnLst/>
              <a:rect l="l" t="t" r="r" b="b"/>
              <a:pathLst>
                <a:path w="5089608" h="812800">
                  <a:moveTo>
                    <a:pt x="0" y="0"/>
                  </a:moveTo>
                  <a:lnTo>
                    <a:pt x="5089608" y="0"/>
                  </a:lnTo>
                  <a:lnTo>
                    <a:pt x="50896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228600" cap="sq">
              <a:solidFill>
                <a:srgbClr val="2C518B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60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1504" y="8200069"/>
            <a:ext cx="4755840" cy="1525832"/>
          </a:xfrm>
          <a:custGeom>
            <a:avLst/>
            <a:gdLst/>
            <a:ahLst/>
            <a:cxnLst/>
            <a:rect l="l" t="t" r="r" b="b"/>
            <a:pathLst>
              <a:path w="4755840" h="1525832">
                <a:moveTo>
                  <a:pt x="0" y="0"/>
                </a:moveTo>
                <a:lnTo>
                  <a:pt x="4755840" y="0"/>
                </a:lnTo>
                <a:lnTo>
                  <a:pt x="4755840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23680" y="8200069"/>
            <a:ext cx="6437681" cy="1649656"/>
          </a:xfrm>
          <a:custGeom>
            <a:avLst/>
            <a:gdLst/>
            <a:ahLst/>
            <a:cxnLst/>
            <a:rect l="l" t="t" r="r" b="b"/>
            <a:pathLst>
              <a:path w="6437681" h="1649656">
                <a:moveTo>
                  <a:pt x="0" y="0"/>
                </a:moveTo>
                <a:lnTo>
                  <a:pt x="6437682" y="0"/>
                </a:lnTo>
                <a:lnTo>
                  <a:pt x="6437682" y="1649656"/>
                </a:lnTo>
                <a:lnTo>
                  <a:pt x="0" y="1649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71800" y="-1104900"/>
            <a:ext cx="12636622" cy="8229600"/>
          </a:xfrm>
          <a:custGeom>
            <a:avLst/>
            <a:gdLst/>
            <a:ahLst/>
            <a:cxnLst/>
            <a:rect l="l" t="t" r="r" b="b"/>
            <a:pathLst>
              <a:path w="12636622" h="8229600">
                <a:moveTo>
                  <a:pt x="0" y="0"/>
                </a:moveTo>
                <a:lnTo>
                  <a:pt x="12636622" y="0"/>
                </a:lnTo>
                <a:lnTo>
                  <a:pt x="12636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92020" y="2526325"/>
            <a:ext cx="1210396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38"/>
              </a:lnSpc>
            </a:pPr>
            <a:r>
              <a:rPr lang="en-US" sz="9600" dirty="0">
                <a:solidFill>
                  <a:srgbClr val="000000"/>
                </a:solidFill>
                <a:latin typeface="Margin"/>
              </a:rPr>
              <a:t>INMUNONUTRICIÓN</a:t>
            </a:r>
          </a:p>
          <a:p>
            <a:pPr marL="0" lvl="0" indent="0" algn="ctr">
              <a:lnSpc>
                <a:spcPts val="10838"/>
              </a:lnSpc>
            </a:pPr>
            <a:r>
              <a:rPr lang="en-US" sz="9600" dirty="0">
                <a:solidFill>
                  <a:srgbClr val="000000"/>
                </a:solidFill>
                <a:latin typeface="Margin"/>
              </a:rPr>
              <a:t>gracias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34507" y="5306841"/>
            <a:ext cx="1146382" cy="87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E1E1F"/>
                </a:solidFill>
                <a:latin typeface="Margin"/>
              </a:rPr>
              <a:t>2024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34507" y="8340512"/>
            <a:ext cx="4697938" cy="1509213"/>
          </a:xfrm>
          <a:custGeom>
            <a:avLst/>
            <a:gdLst/>
            <a:ahLst/>
            <a:cxnLst/>
            <a:rect l="l" t="t" r="r" b="b"/>
            <a:pathLst>
              <a:path w="4697938" h="1509213">
                <a:moveTo>
                  <a:pt x="0" y="0"/>
                </a:moveTo>
                <a:lnTo>
                  <a:pt x="4697938" y="0"/>
                </a:lnTo>
                <a:lnTo>
                  <a:pt x="4697938" y="1509213"/>
                </a:lnTo>
                <a:lnTo>
                  <a:pt x="0" y="1509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610" y="4312962"/>
            <a:ext cx="4801789" cy="88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328510">
            <a:off x="10703925" y="6778248"/>
            <a:ext cx="1802130" cy="28776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2025907" y="3490671"/>
            <a:ext cx="5106696" cy="116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lang="en-US" sz="53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INTESTINO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870542" y="2119083"/>
            <a:ext cx="7469571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SISTEMA DIGESTIVO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965824" y="3533760"/>
            <a:ext cx="7278335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SISTEMA NERVIOSO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936065" y="4953376"/>
            <a:ext cx="9404139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SISTEMA INMUNOLÓGICO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400" y="6222169"/>
            <a:ext cx="6443330" cy="337101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039327" y="9202321"/>
            <a:ext cx="42258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EURECAT.ORG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 descr="Estóma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38873" y="22219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Cerebr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38873" y="363908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Dian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340204" y="515909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9">
            <a:alphaModFix/>
          </a:blip>
          <a:srcRect l="1066" b="31028"/>
          <a:stretch/>
        </p:blipFill>
        <p:spPr>
          <a:xfrm rot="10800000">
            <a:off x="1028699" y="120415"/>
            <a:ext cx="16089719" cy="194806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52213" y="345025"/>
            <a:ext cx="13491945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clave de nuestra salud 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 descr="Estrell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8814" y="3218277"/>
            <a:ext cx="1725027" cy="172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2603" y="3818468"/>
            <a:ext cx="633390" cy="63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2603" y="2455504"/>
            <a:ext cx="633390" cy="63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12035" y="5201753"/>
            <a:ext cx="633390" cy="633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3429231" y="170347"/>
            <a:ext cx="10852010" cy="19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3"/>
          <p:cNvGrpSpPr/>
          <p:nvPr/>
        </p:nvGrpSpPr>
        <p:grpSpPr>
          <a:xfrm>
            <a:off x="4500288" y="4179410"/>
            <a:ext cx="8386552" cy="4007251"/>
            <a:chOff x="-431127" y="-114300"/>
            <a:chExt cx="11182069" cy="5343001"/>
          </a:xfrm>
        </p:grpSpPr>
        <p:sp>
          <p:nvSpPr>
            <p:cNvPr id="114" name="Google Shape;114;p3"/>
            <p:cNvSpPr txBox="1"/>
            <p:nvPr/>
          </p:nvSpPr>
          <p:spPr>
            <a:xfrm>
              <a:off x="547825" y="-114300"/>
              <a:ext cx="10203117" cy="5343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200"/>
                <a:buFont typeface="Arial"/>
                <a:buNone/>
              </a:pPr>
              <a:r>
                <a:rPr lang="en-US" sz="6200" b="1" i="0" u="none" strike="noStrike" cap="none">
                  <a:solidFill>
                    <a:srgbClr val="31859B"/>
                  </a:solidFill>
                  <a:latin typeface="Open Sans"/>
                  <a:ea typeface="Open Sans"/>
                  <a:cs typeface="Open Sans"/>
                  <a:sym typeface="Open Sans"/>
                </a:rPr>
                <a:t>¿Qué sucede? ¿Qué órganos participan? </a:t>
              </a:r>
              <a:endParaRPr sz="14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31127" y="-114300"/>
              <a:ext cx="1095651" cy="83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742515" y="3420634"/>
              <a:ext cx="1045761" cy="8156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0600" y="1691950"/>
            <a:ext cx="11230944" cy="76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3429231" y="-107256"/>
            <a:ext cx="1085201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SISTEMA DIGESTIVO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7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414670" y="244605"/>
            <a:ext cx="17458659" cy="186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6832" y="8618613"/>
            <a:ext cx="7315200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7"/>
          <p:cNvSpPr txBox="1"/>
          <p:nvPr/>
        </p:nvSpPr>
        <p:spPr>
          <a:xfrm>
            <a:off x="787765" y="114786"/>
            <a:ext cx="17023087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Los órganos del sistema digestivo 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 txBox="1"/>
          <p:nvPr/>
        </p:nvSpPr>
        <p:spPr>
          <a:xfrm>
            <a:off x="5165088" y="8901823"/>
            <a:ext cx="6317903" cy="89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TIEMPO DE DEBATE</a:t>
            </a:r>
            <a:r>
              <a:rPr lang="en-US" sz="5199" b="0" i="0" u="none" strike="noStrike" cap="none" dirty="0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7"/>
          <p:cNvSpPr txBox="1"/>
          <p:nvPr/>
        </p:nvSpPr>
        <p:spPr>
          <a:xfrm>
            <a:off x="5218327" y="6274429"/>
            <a:ext cx="2725787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BUENAS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9C2FD5-D87B-1FB3-04F4-6E6B02BF9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58756"/>
            <a:ext cx="9301265" cy="60601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05246" y="94366"/>
            <a:ext cx="14779981" cy="186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9231" y="8572814"/>
            <a:ext cx="731520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3510" y="8664412"/>
            <a:ext cx="1371443" cy="1371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35"/>
          <p:cNvGrpSpPr/>
          <p:nvPr/>
        </p:nvGrpSpPr>
        <p:grpSpPr>
          <a:xfrm>
            <a:off x="3429231" y="2509642"/>
            <a:ext cx="12530617" cy="1613979"/>
            <a:chOff x="0" y="0"/>
            <a:chExt cx="16707489" cy="2151973"/>
          </a:xfrm>
        </p:grpSpPr>
        <p:pic>
          <p:nvPicPr>
            <p:cNvPr id="142" name="Google Shape;142;p35"/>
            <p:cNvPicPr preferRelativeResize="0"/>
            <p:nvPr/>
          </p:nvPicPr>
          <p:blipFill rotWithShape="1">
            <a:blip r:embed="rId8">
              <a:alphaModFix/>
            </a:blip>
            <a:srcRect t="59731" b="17369"/>
            <a:stretch/>
          </p:blipFill>
          <p:spPr>
            <a:xfrm>
              <a:off x="0" y="0"/>
              <a:ext cx="16707489" cy="2151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35"/>
            <p:cNvSpPr txBox="1"/>
            <p:nvPr/>
          </p:nvSpPr>
          <p:spPr>
            <a:xfrm>
              <a:off x="2665475" y="426170"/>
              <a:ext cx="14042014" cy="114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¿Los procesos que ocurren son...?</a:t>
              </a: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35"/>
          <p:cNvSpPr/>
          <p:nvPr/>
        </p:nvSpPr>
        <p:spPr>
          <a:xfrm>
            <a:off x="1402773" y="1028700"/>
            <a:ext cx="2576173" cy="257616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0182" r="-3018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510" y="4833728"/>
            <a:ext cx="5964860" cy="153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 txBox="1"/>
          <p:nvPr/>
        </p:nvSpPr>
        <p:spPr>
          <a:xfrm>
            <a:off x="1829517" y="248345"/>
            <a:ext cx="15055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 el Sistema digestivo 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5"/>
          <p:cNvSpPr txBox="1"/>
          <p:nvPr/>
        </p:nvSpPr>
        <p:spPr>
          <a:xfrm>
            <a:off x="4114953" y="8849435"/>
            <a:ext cx="6317903" cy="89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TIEMPO DE DEBATE</a:t>
            </a:r>
            <a:r>
              <a:rPr lang="en-US" sz="5199" b="0" i="0" u="none" strike="noStrike" cap="non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5"/>
          <p:cNvSpPr txBox="1"/>
          <p:nvPr/>
        </p:nvSpPr>
        <p:spPr>
          <a:xfrm>
            <a:off x="5218327" y="6274429"/>
            <a:ext cx="2725787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BUENAS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510" y="6664036"/>
            <a:ext cx="6220453" cy="178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4988" y="4490085"/>
            <a:ext cx="5964860" cy="15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4989" y="6765602"/>
            <a:ext cx="6220452" cy="1784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2105246" y="94366"/>
            <a:ext cx="14779981" cy="186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627" y="5829457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9231" y="8572814"/>
            <a:ext cx="731520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3510" y="8664412"/>
            <a:ext cx="1371443" cy="1371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7"/>
          <p:cNvGrpSpPr/>
          <p:nvPr/>
        </p:nvGrpSpPr>
        <p:grpSpPr>
          <a:xfrm>
            <a:off x="3429231" y="2509642"/>
            <a:ext cx="12530617" cy="1613979"/>
            <a:chOff x="0" y="0"/>
            <a:chExt cx="16707489" cy="2151973"/>
          </a:xfrm>
        </p:grpSpPr>
        <p:pic>
          <p:nvPicPr>
            <p:cNvPr id="162" name="Google Shape;162;p7"/>
            <p:cNvPicPr preferRelativeResize="0"/>
            <p:nvPr/>
          </p:nvPicPr>
          <p:blipFill rotWithShape="1">
            <a:blip r:embed="rId8">
              <a:alphaModFix/>
            </a:blip>
            <a:srcRect t="59731" b="17369"/>
            <a:stretch/>
          </p:blipFill>
          <p:spPr>
            <a:xfrm>
              <a:off x="0" y="0"/>
              <a:ext cx="16707489" cy="2151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7"/>
            <p:cNvSpPr txBox="1"/>
            <p:nvPr/>
          </p:nvSpPr>
          <p:spPr>
            <a:xfrm>
              <a:off x="2665475" y="426170"/>
              <a:ext cx="14042014" cy="1149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¿Los procesos que ocurren son...?</a:t>
              </a: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7"/>
          <p:cNvSpPr/>
          <p:nvPr/>
        </p:nvSpPr>
        <p:spPr>
          <a:xfrm>
            <a:off x="1402773" y="1028700"/>
            <a:ext cx="2576173" cy="257616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0182" r="-3018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510" y="4833728"/>
            <a:ext cx="5964860" cy="153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1829517" y="248345"/>
            <a:ext cx="150558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 el Sistema digestivo 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4114953" y="8849435"/>
            <a:ext cx="6317903" cy="89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TIEMPO DE DEBATE</a:t>
            </a:r>
            <a:r>
              <a:rPr lang="en-US" sz="5199" b="0" i="0" u="none" strike="noStrike" cap="none">
                <a:solidFill>
                  <a:srgbClr val="000000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5218327" y="6274429"/>
            <a:ext cx="2725787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BUENAS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510" y="6664036"/>
            <a:ext cx="6220453" cy="178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4988" y="4490085"/>
            <a:ext cx="5964860" cy="15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4989" y="6765602"/>
            <a:ext cx="6220452" cy="178473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2977116" y="5004264"/>
            <a:ext cx="504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r>
              <a:rPr lang="en-US" sz="5199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A. EXCRECIÓN</a:t>
            </a:r>
            <a:r>
              <a:rPr lang="en-US" sz="51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2552998" y="6950392"/>
            <a:ext cx="6601476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C. DIGESTIÓN Y ABSORCIÓN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NUTRIENTES</a:t>
            </a:r>
            <a:r>
              <a:rPr lang="en-US" sz="3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11163003" y="6950391"/>
            <a:ext cx="43566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D. TODAS SON CIERTAS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9767057" y="4913351"/>
            <a:ext cx="6601476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B. ABSORCIÓN DE AGUA ,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4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1463898" y="118301"/>
            <a:ext cx="16377534" cy="19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510" y="6172200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 txBox="1"/>
          <p:nvPr/>
        </p:nvSpPr>
        <p:spPr>
          <a:xfrm>
            <a:off x="1638658" y="-19064"/>
            <a:ext cx="1620277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Resultados: anatomía y procesos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4"/>
          <p:cNvPicPr preferRelativeResize="0"/>
          <p:nvPr/>
        </p:nvPicPr>
        <p:blipFill rotWithShape="1">
          <a:blip r:embed="rId6">
            <a:alphaModFix/>
          </a:blip>
          <a:srcRect t="4301"/>
          <a:stretch/>
        </p:blipFill>
        <p:spPr>
          <a:xfrm>
            <a:off x="5071793" y="2203728"/>
            <a:ext cx="9081898" cy="772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/>
          <p:cNvPicPr preferRelativeResize="0"/>
          <p:nvPr/>
        </p:nvPicPr>
        <p:blipFill rotWithShape="1">
          <a:blip r:embed="rId7">
            <a:alphaModFix/>
          </a:blip>
          <a:srcRect l="23997" t="23405"/>
          <a:stretch/>
        </p:blipFill>
        <p:spPr>
          <a:xfrm rot="-10495978">
            <a:off x="10154343" y="5222936"/>
            <a:ext cx="3745452" cy="145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286362" flipH="1">
            <a:off x="5244467" y="6513396"/>
            <a:ext cx="3368329" cy="76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003900">
            <a:off x="9603433" y="9059186"/>
            <a:ext cx="2745180" cy="69658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 txBox="1"/>
          <p:nvPr/>
        </p:nvSpPr>
        <p:spPr>
          <a:xfrm>
            <a:off x="-14267" y="5391177"/>
            <a:ext cx="79798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DIGESTIÓN Y ABSORCIÓN DE NUTRIENTES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13128677" y="6064094"/>
            <a:ext cx="494247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ABSORCIÓN DE AGUA, ELECTROLITOS Y AC. GRASOS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12008114" y="8064636"/>
            <a:ext cx="4717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EXCRECIÓN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2010898" y="2186378"/>
            <a:ext cx="23640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DEGLUCIÓN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63139">
            <a:off x="5091244" y="2393395"/>
            <a:ext cx="3549203" cy="70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681009" y="2612231"/>
            <a:ext cx="2996953" cy="2996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 l="1066" b="31028"/>
          <a:stretch/>
        </p:blipFill>
        <p:spPr>
          <a:xfrm rot="10800000">
            <a:off x="3211033" y="54669"/>
            <a:ext cx="12716538" cy="19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755" y="6119045"/>
            <a:ext cx="74814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5">
            <a:alphaModFix/>
          </a:blip>
          <a:srcRect t="5545"/>
          <a:stretch/>
        </p:blipFill>
        <p:spPr>
          <a:xfrm>
            <a:off x="3429232" y="1853905"/>
            <a:ext cx="10375900" cy="831294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50339" y="2714548"/>
            <a:ext cx="48293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DIGESTIÓN Y ABSORCIÓN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6">
            <a:alphaModFix amt="85000"/>
          </a:blip>
          <a:srcRect/>
          <a:stretch/>
        </p:blipFill>
        <p:spPr>
          <a:xfrm>
            <a:off x="13189650" y="4663214"/>
            <a:ext cx="4133249" cy="350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 descr="Cerr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69711" y="2488947"/>
            <a:ext cx="3173127" cy="317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01138">
            <a:off x="15071245" y="7543942"/>
            <a:ext cx="3638368" cy="19647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8"/>
          <p:cNvSpPr txBox="1"/>
          <p:nvPr/>
        </p:nvSpPr>
        <p:spPr>
          <a:xfrm>
            <a:off x="14424496" y="2068217"/>
            <a:ext cx="3311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1859B"/>
                </a:solidFill>
                <a:latin typeface="Arial Rounded"/>
                <a:ea typeface="Arial Rounded"/>
                <a:cs typeface="Arial Rounded"/>
                <a:sym typeface="Arial Rounded"/>
              </a:rPr>
              <a:t>MICROBIOTA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1463900" y="63239"/>
            <a:ext cx="1642870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Intestino delgado 6-8m</a:t>
            </a:r>
            <a:endParaRPr sz="7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/>
          <p:nvPr/>
        </p:nvSpPr>
        <p:spPr>
          <a:xfrm>
            <a:off x="79024" y="3237728"/>
            <a:ext cx="294183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Carbohidratos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Proteínas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Grasas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Ácidos biliares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Vitamina B12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8" descr="Cerr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72473" y="1866620"/>
            <a:ext cx="850718" cy="10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427</Words>
  <Application>Microsoft Macintosh PowerPoint</Application>
  <PresentationFormat>Personalizado</PresentationFormat>
  <Paragraphs>131</Paragraphs>
  <Slides>21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Open Sans</vt:lpstr>
      <vt:lpstr>Open Sans ExtraBold</vt:lpstr>
      <vt:lpstr>Arial Rounded</vt:lpstr>
      <vt:lpstr>Calibri</vt:lpstr>
      <vt:lpstr>Margin</vt:lpstr>
      <vt:lpstr>Noto Sans Symbols</vt:lpstr>
      <vt:lpstr>Arial</vt:lpstr>
      <vt:lpstr>Alice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SALUD NEUROCOGNITIVA</dc:title>
  <cp:lastModifiedBy>Microsoft Office User</cp:lastModifiedBy>
  <cp:revision>8</cp:revision>
  <dcterms:created xsi:type="dcterms:W3CDTF">2006-08-16T00:00:00Z</dcterms:created>
  <dcterms:modified xsi:type="dcterms:W3CDTF">2024-09-09T11:11:46Z</dcterms:modified>
  <dc:identifier>DAF6C11kO9E</dc:identifier>
</cp:coreProperties>
</file>