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95" r:id="rId6"/>
    <p:sldId id="278" r:id="rId7"/>
    <p:sldId id="25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9" r:id="rId27"/>
    <p:sldId id="286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argin" pitchFamily="2" charset="77"/>
      <p:regular r:id="rId33"/>
    </p:embeddedFont>
    <p:embeddedFont>
      <p:font typeface="More Sugar" panose="020F0702030404030204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 autoAdjust="0"/>
    <p:restoredTop sz="94643" autoAdjust="0"/>
  </p:normalViewPr>
  <p:slideViewPr>
    <p:cSldViewPr>
      <p:cViewPr varScale="1">
        <p:scale>
          <a:sx n="77" d="100"/>
          <a:sy n="77" d="100"/>
        </p:scale>
        <p:origin x="20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sv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sv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8.sv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6.sv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874" y="7715250"/>
            <a:ext cx="19324603" cy="3086100"/>
            <a:chOff x="0" y="0"/>
            <a:chExt cx="50896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608" cy="812800"/>
            </a:xfrm>
            <a:custGeom>
              <a:avLst/>
              <a:gdLst/>
              <a:ahLst/>
              <a:cxnLst/>
              <a:rect l="l" t="t" r="r" b="b"/>
              <a:pathLst>
                <a:path w="5089608" h="812800">
                  <a:moveTo>
                    <a:pt x="0" y="0"/>
                  </a:moveTo>
                  <a:lnTo>
                    <a:pt x="5089608" y="0"/>
                  </a:lnTo>
                  <a:lnTo>
                    <a:pt x="50896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B3C6D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60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1504" y="8200069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3680" y="8200069"/>
            <a:ext cx="6437681" cy="1649656"/>
          </a:xfrm>
          <a:custGeom>
            <a:avLst/>
            <a:gdLst/>
            <a:ahLst/>
            <a:cxnLst/>
            <a:rect l="l" t="t" r="r" b="b"/>
            <a:pathLst>
              <a:path w="6437681" h="1649656">
                <a:moveTo>
                  <a:pt x="0" y="0"/>
                </a:moveTo>
                <a:lnTo>
                  <a:pt x="6437682" y="0"/>
                </a:lnTo>
                <a:lnTo>
                  <a:pt x="6437682" y="1649656"/>
                </a:lnTo>
                <a:lnTo>
                  <a:pt x="0" y="1649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8117" y="-1479341"/>
            <a:ext cx="12636622" cy="8229600"/>
          </a:xfrm>
          <a:custGeom>
            <a:avLst/>
            <a:gdLst/>
            <a:ahLst/>
            <a:cxnLst/>
            <a:rect l="l" t="t" r="r" b="b"/>
            <a:pathLst>
              <a:path w="12636622" h="8229600">
                <a:moveTo>
                  <a:pt x="0" y="0"/>
                </a:moveTo>
                <a:lnTo>
                  <a:pt x="12636622" y="0"/>
                </a:lnTo>
                <a:lnTo>
                  <a:pt x="12636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45283" y="2761511"/>
            <a:ext cx="10387740" cy="2434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2"/>
              </a:lnSpc>
            </a:pPr>
            <a:r>
              <a:rPr lang="en-US" sz="7384">
                <a:solidFill>
                  <a:srgbClr val="000000"/>
                </a:solidFill>
                <a:latin typeface="Margin"/>
              </a:rPr>
              <a:t>ESTIMULACIÓN COGNITIVA A TRAVÉS DE NUEVAS TECNOLOGÍAS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34507" y="5306841"/>
            <a:ext cx="1146382" cy="87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E1E1F"/>
                </a:solidFill>
                <a:latin typeface="Margin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78501" y="3910330"/>
            <a:ext cx="3946714" cy="5193045"/>
          </a:xfrm>
          <a:custGeom>
            <a:avLst/>
            <a:gdLst/>
            <a:ahLst/>
            <a:cxnLst/>
            <a:rect l="l" t="t" r="r" b="b"/>
            <a:pathLst>
              <a:path w="3946714" h="5193045">
                <a:moveTo>
                  <a:pt x="0" y="0"/>
                </a:moveTo>
                <a:lnTo>
                  <a:pt x="3946714" y="0"/>
                </a:lnTo>
                <a:lnTo>
                  <a:pt x="3946714" y="5193044"/>
                </a:lnTo>
                <a:lnTo>
                  <a:pt x="0" y="5193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5394" y="4173703"/>
            <a:ext cx="4311248" cy="4257358"/>
          </a:xfrm>
          <a:custGeom>
            <a:avLst/>
            <a:gdLst/>
            <a:ahLst/>
            <a:cxnLst/>
            <a:rect l="l" t="t" r="r" b="b"/>
            <a:pathLst>
              <a:path w="4311248" h="4257358">
                <a:moveTo>
                  <a:pt x="0" y="0"/>
                </a:moveTo>
                <a:lnTo>
                  <a:pt x="4311248" y="0"/>
                </a:lnTo>
                <a:lnTo>
                  <a:pt x="4311248" y="4257358"/>
                </a:lnTo>
                <a:lnTo>
                  <a:pt x="0" y="4257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18446" y="2131446"/>
            <a:ext cx="14941278" cy="158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32"/>
              </a:lnSpc>
            </a:pPr>
            <a:endParaRPr/>
          </a:p>
          <a:p>
            <a:pPr marL="976623" lvl="1" indent="-488312" algn="just">
              <a:lnSpc>
                <a:spcPts val="6332"/>
              </a:lnSpc>
              <a:buFont typeface="Arial"/>
              <a:buChar char="•"/>
            </a:pPr>
            <a:r>
              <a:rPr lang="en-US" sz="4523">
                <a:solidFill>
                  <a:srgbClr val="000000"/>
                </a:solidFill>
                <a:latin typeface="More Sugar"/>
              </a:rPr>
              <a:t>Mejora la autoestima, la confianza y el bienestar.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7188" y="2835748"/>
            <a:ext cx="9921483" cy="7230281"/>
          </a:xfrm>
          <a:custGeom>
            <a:avLst/>
            <a:gdLst/>
            <a:ahLst/>
            <a:cxnLst/>
            <a:rect l="l" t="t" r="r" b="b"/>
            <a:pathLst>
              <a:path w="9921483" h="7230281">
                <a:moveTo>
                  <a:pt x="0" y="0"/>
                </a:moveTo>
                <a:lnTo>
                  <a:pt x="9921483" y="0"/>
                </a:lnTo>
                <a:lnTo>
                  <a:pt x="9921483" y="7230281"/>
                </a:lnTo>
                <a:lnTo>
                  <a:pt x="0" y="7230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826894" y="1381835"/>
            <a:ext cx="15824354" cy="153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92"/>
              </a:lnSpc>
            </a:pPr>
            <a:endParaRPr/>
          </a:p>
          <a:p>
            <a:pPr marL="955034" lvl="1" indent="-477517" algn="just">
              <a:lnSpc>
                <a:spcPts val="6192"/>
              </a:lnSpc>
              <a:buFont typeface="Arial"/>
              <a:buChar char="•"/>
            </a:pPr>
            <a:r>
              <a:rPr lang="en-US" sz="4423">
                <a:solidFill>
                  <a:srgbClr val="000000"/>
                </a:solidFill>
                <a:latin typeface="More Sugar"/>
              </a:rPr>
              <a:t>Aumenta la autonomía y las relaciones sociales.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12952" y="3391852"/>
            <a:ext cx="9871620" cy="6194442"/>
          </a:xfrm>
          <a:custGeom>
            <a:avLst/>
            <a:gdLst/>
            <a:ahLst/>
            <a:cxnLst/>
            <a:rect l="l" t="t" r="r" b="b"/>
            <a:pathLst>
              <a:path w="9871620" h="6194442">
                <a:moveTo>
                  <a:pt x="0" y="0"/>
                </a:moveTo>
                <a:lnTo>
                  <a:pt x="9871621" y="0"/>
                </a:lnTo>
                <a:lnTo>
                  <a:pt x="9871621" y="6194442"/>
                </a:lnTo>
                <a:lnTo>
                  <a:pt x="0" y="6194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749431" y="1830381"/>
            <a:ext cx="16320116" cy="227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2"/>
              </a:lnSpc>
            </a:pPr>
            <a:endParaRPr/>
          </a:p>
          <a:p>
            <a:pPr marL="933444" lvl="1" indent="-466722" algn="just">
              <a:lnSpc>
                <a:spcPts val="6052"/>
              </a:lnSpc>
              <a:buFont typeface="Arial"/>
              <a:buChar char="•"/>
            </a:pPr>
            <a:r>
              <a:rPr lang="en-US" sz="4323">
                <a:solidFill>
                  <a:srgbClr val="000000"/>
                </a:solidFill>
                <a:latin typeface="More Sugar"/>
              </a:rPr>
              <a:t>Ralentiza la aparición de procesos de enfermedades neurodegenerativas.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94971" y="3488007"/>
            <a:ext cx="4079207" cy="5020562"/>
          </a:xfrm>
          <a:custGeom>
            <a:avLst/>
            <a:gdLst/>
            <a:ahLst/>
            <a:cxnLst/>
            <a:rect l="l" t="t" r="r" b="b"/>
            <a:pathLst>
              <a:path w="4079207" h="5020562">
                <a:moveTo>
                  <a:pt x="0" y="0"/>
                </a:moveTo>
                <a:lnTo>
                  <a:pt x="4079207" y="0"/>
                </a:lnTo>
                <a:lnTo>
                  <a:pt x="4079207" y="5020562"/>
                </a:lnTo>
                <a:lnTo>
                  <a:pt x="0" y="5020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86739" y="3553946"/>
            <a:ext cx="6418405" cy="4888685"/>
          </a:xfrm>
          <a:custGeom>
            <a:avLst/>
            <a:gdLst/>
            <a:ahLst/>
            <a:cxnLst/>
            <a:rect l="l" t="t" r="r" b="b"/>
            <a:pathLst>
              <a:path w="6418405" h="4888685">
                <a:moveTo>
                  <a:pt x="0" y="0"/>
                </a:moveTo>
                <a:lnTo>
                  <a:pt x="6418406" y="0"/>
                </a:lnTo>
                <a:lnTo>
                  <a:pt x="6418406" y="4888685"/>
                </a:lnTo>
                <a:lnTo>
                  <a:pt x="0" y="4888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18446" y="1820856"/>
            <a:ext cx="14491994" cy="249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12"/>
              </a:lnSpc>
            </a:pPr>
            <a:endParaRPr/>
          </a:p>
          <a:p>
            <a:pPr marL="1019802" lvl="1" indent="-509901" algn="just">
              <a:lnSpc>
                <a:spcPts val="6612"/>
              </a:lnSpc>
              <a:buFont typeface="Arial"/>
              <a:buChar char="•"/>
            </a:pPr>
            <a:r>
              <a:rPr lang="en-US" sz="4723">
                <a:solidFill>
                  <a:srgbClr val="000000"/>
                </a:solidFill>
                <a:latin typeface="More Sugar"/>
              </a:rPr>
              <a:t>Mejora nuestras </a:t>
            </a:r>
            <a:r>
              <a:rPr lang="en-US" sz="4723">
                <a:solidFill>
                  <a:srgbClr val="FA8029"/>
                </a:solidFill>
                <a:latin typeface="More Sugar"/>
              </a:rPr>
              <a:t>funciones cognitivas.</a:t>
            </a:r>
            <a:r>
              <a:rPr lang="en-US" sz="4723">
                <a:solidFill>
                  <a:srgbClr val="000000"/>
                </a:solidFill>
                <a:latin typeface="More Sugar"/>
              </a:rPr>
              <a:t> </a:t>
            </a:r>
          </a:p>
          <a:p>
            <a:pPr algn="just">
              <a:lnSpc>
                <a:spcPts val="6612"/>
              </a:lnSpc>
            </a:pPr>
            <a:endParaRPr lang="en-US" sz="4723">
              <a:solidFill>
                <a:srgbClr val="000000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33602" y="2449990"/>
            <a:ext cx="8508204" cy="5672136"/>
          </a:xfrm>
          <a:custGeom>
            <a:avLst/>
            <a:gdLst/>
            <a:ahLst/>
            <a:cxnLst/>
            <a:rect l="l" t="t" r="r" b="b"/>
            <a:pathLst>
              <a:path w="8508204" h="5672136">
                <a:moveTo>
                  <a:pt x="0" y="0"/>
                </a:moveTo>
                <a:lnTo>
                  <a:pt x="8508204" y="0"/>
                </a:lnTo>
                <a:lnTo>
                  <a:pt x="8508204" y="5672135"/>
                </a:lnTo>
                <a:lnTo>
                  <a:pt x="0" y="5672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33602" y="709683"/>
            <a:ext cx="922079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ESTIMULACIÓN COGNITIVA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897" y="2369214"/>
            <a:ext cx="4375265" cy="2916843"/>
          </a:xfrm>
          <a:custGeom>
            <a:avLst/>
            <a:gdLst/>
            <a:ahLst/>
            <a:cxnLst/>
            <a:rect l="l" t="t" r="r" b="b"/>
            <a:pathLst>
              <a:path w="4375265" h="2916843">
                <a:moveTo>
                  <a:pt x="0" y="0"/>
                </a:moveTo>
                <a:lnTo>
                  <a:pt x="4375265" y="0"/>
                </a:lnTo>
                <a:lnTo>
                  <a:pt x="4375265" y="2916844"/>
                </a:lnTo>
                <a:lnTo>
                  <a:pt x="0" y="291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0162" y="3738621"/>
            <a:ext cx="4209375" cy="2809758"/>
          </a:xfrm>
          <a:custGeom>
            <a:avLst/>
            <a:gdLst/>
            <a:ahLst/>
            <a:cxnLst/>
            <a:rect l="l" t="t" r="r" b="b"/>
            <a:pathLst>
              <a:path w="4209375" h="2809758">
                <a:moveTo>
                  <a:pt x="0" y="0"/>
                </a:moveTo>
                <a:lnTo>
                  <a:pt x="4209376" y="0"/>
                </a:lnTo>
                <a:lnTo>
                  <a:pt x="4209376" y="2809758"/>
                </a:lnTo>
                <a:lnTo>
                  <a:pt x="0" y="2809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4897" y="6341457"/>
            <a:ext cx="4375265" cy="2916843"/>
          </a:xfrm>
          <a:custGeom>
            <a:avLst/>
            <a:gdLst/>
            <a:ahLst/>
            <a:cxnLst/>
            <a:rect l="l" t="t" r="r" b="b"/>
            <a:pathLst>
              <a:path w="4375265" h="2916843">
                <a:moveTo>
                  <a:pt x="0" y="0"/>
                </a:moveTo>
                <a:lnTo>
                  <a:pt x="4375265" y="0"/>
                </a:lnTo>
                <a:lnTo>
                  <a:pt x="4375265" y="2916843"/>
                </a:lnTo>
                <a:lnTo>
                  <a:pt x="0" y="2916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33602" y="709683"/>
            <a:ext cx="922079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ESTIMULACIÓN COGNITIVA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170790" y="2950168"/>
            <a:ext cx="9311596" cy="513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8"/>
              </a:lnSpc>
            </a:pPr>
            <a:r>
              <a:rPr lang="en-US" sz="3234">
                <a:solidFill>
                  <a:srgbClr val="000000"/>
                </a:solidFill>
                <a:latin typeface="More Sugar"/>
              </a:rPr>
              <a:t>Conjunto de técnicas, ejercicios y actividades destinadas a prevenir, mantener, restaurar y compensar las capacidades mentales.</a:t>
            </a:r>
          </a:p>
          <a:p>
            <a:pPr algn="just">
              <a:lnSpc>
                <a:spcPts val="4528"/>
              </a:lnSpc>
            </a:pPr>
            <a:endParaRPr lang="en-US" sz="3234">
              <a:solidFill>
                <a:srgbClr val="000000"/>
              </a:solidFill>
              <a:latin typeface="More Sugar"/>
            </a:endParaRPr>
          </a:p>
          <a:p>
            <a:pPr algn="just">
              <a:lnSpc>
                <a:spcPts val="4528"/>
              </a:lnSpc>
            </a:pPr>
            <a:r>
              <a:rPr lang="en-US" sz="3234">
                <a:solidFill>
                  <a:srgbClr val="000000"/>
                </a:solidFill>
                <a:latin typeface="More Sugar"/>
              </a:rPr>
              <a:t>OBJETIVO: </a:t>
            </a:r>
          </a:p>
          <a:p>
            <a:pPr algn="just">
              <a:lnSpc>
                <a:spcPts val="4528"/>
              </a:lnSpc>
            </a:pPr>
            <a:endParaRPr lang="en-US" sz="3234">
              <a:solidFill>
                <a:srgbClr val="000000"/>
              </a:solidFill>
              <a:latin typeface="More Sugar"/>
            </a:endParaRPr>
          </a:p>
          <a:p>
            <a:pPr marL="698412" lvl="1" indent="-349206" algn="just">
              <a:lnSpc>
                <a:spcPts val="4528"/>
              </a:lnSpc>
              <a:buFont typeface="Arial"/>
              <a:buChar char="•"/>
            </a:pPr>
            <a:r>
              <a:rPr lang="en-US" sz="3234">
                <a:solidFill>
                  <a:srgbClr val="000000"/>
                </a:solidFill>
                <a:latin typeface="More Sugar"/>
              </a:rPr>
              <a:t>Enlentecimiento del deterioro cognitivo.</a:t>
            </a:r>
          </a:p>
          <a:p>
            <a:pPr marL="698412" lvl="1" indent="-349206" algn="just">
              <a:lnSpc>
                <a:spcPts val="4528"/>
              </a:lnSpc>
              <a:buFont typeface="Arial"/>
              <a:buChar char="•"/>
            </a:pPr>
            <a:r>
              <a:rPr lang="en-US" sz="3234">
                <a:solidFill>
                  <a:srgbClr val="000000"/>
                </a:solidFill>
                <a:latin typeface="More Sugar"/>
              </a:rPr>
              <a:t>Mantenimiento de las capacidades preservadas.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06620" y="3381279"/>
            <a:ext cx="10468412" cy="571004"/>
          </a:xfrm>
          <a:custGeom>
            <a:avLst/>
            <a:gdLst/>
            <a:ahLst/>
            <a:cxnLst/>
            <a:rect l="l" t="t" r="r" b="b"/>
            <a:pathLst>
              <a:path w="10468412" h="571004">
                <a:moveTo>
                  <a:pt x="0" y="0"/>
                </a:moveTo>
                <a:lnTo>
                  <a:pt x="10468412" y="0"/>
                </a:lnTo>
                <a:lnTo>
                  <a:pt x="10468412" y="571004"/>
                </a:lnTo>
                <a:lnTo>
                  <a:pt x="0" y="571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732468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4350" y="1045153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034281" y="4915217"/>
            <a:ext cx="16219438" cy="72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More Sugar"/>
              </a:rPr>
              <a:t>Procesos mentales que nos permiten llevar a cabo cualquier tarea.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2457" y="1686354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09"/>
                </a:lnTo>
                <a:lnTo>
                  <a:pt x="0" y="85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01907" y="5507720"/>
            <a:ext cx="4770818" cy="3578113"/>
          </a:xfrm>
          <a:custGeom>
            <a:avLst/>
            <a:gdLst/>
            <a:ahLst/>
            <a:cxnLst/>
            <a:rect l="l" t="t" r="r" b="b"/>
            <a:pathLst>
              <a:path w="4770818" h="3578113">
                <a:moveTo>
                  <a:pt x="0" y="0"/>
                </a:moveTo>
                <a:lnTo>
                  <a:pt x="4770818" y="0"/>
                </a:lnTo>
                <a:lnTo>
                  <a:pt x="4770818" y="3578114"/>
                </a:lnTo>
                <a:lnTo>
                  <a:pt x="0" y="3578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72725" y="2553625"/>
            <a:ext cx="4070318" cy="3447050"/>
          </a:xfrm>
          <a:custGeom>
            <a:avLst/>
            <a:gdLst/>
            <a:ahLst/>
            <a:cxnLst/>
            <a:rect l="l" t="t" r="r" b="b"/>
            <a:pathLst>
              <a:path w="4070318" h="3447050">
                <a:moveTo>
                  <a:pt x="0" y="0"/>
                </a:moveTo>
                <a:lnTo>
                  <a:pt x="4070317" y="0"/>
                </a:lnTo>
                <a:lnTo>
                  <a:pt x="4070317" y="3447050"/>
                </a:lnTo>
                <a:lnTo>
                  <a:pt x="0" y="3447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37861" y="6253878"/>
            <a:ext cx="5729362" cy="3004422"/>
          </a:xfrm>
          <a:custGeom>
            <a:avLst/>
            <a:gdLst/>
            <a:ahLst/>
            <a:cxnLst/>
            <a:rect l="l" t="t" r="r" b="b"/>
            <a:pathLst>
              <a:path w="5729362" h="3004422">
                <a:moveTo>
                  <a:pt x="0" y="0"/>
                </a:moveTo>
                <a:lnTo>
                  <a:pt x="5729363" y="0"/>
                </a:lnTo>
                <a:lnTo>
                  <a:pt x="5729363" y="3004422"/>
                </a:lnTo>
                <a:lnTo>
                  <a:pt x="0" y="300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350" y="270525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0819" y="2241436"/>
            <a:ext cx="4517400" cy="395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13"/>
              </a:lnSpc>
              <a:spcBef>
                <a:spcPct val="0"/>
              </a:spcBef>
            </a:pPr>
            <a:r>
              <a:rPr lang="en-US" sz="5652">
                <a:solidFill>
                  <a:srgbClr val="000000"/>
                </a:solidFill>
                <a:latin typeface="More Sugar"/>
              </a:rPr>
              <a:t>1 Orientación </a:t>
            </a:r>
          </a:p>
          <a:p>
            <a:pPr algn="just">
              <a:lnSpc>
                <a:spcPts val="7913"/>
              </a:lnSpc>
              <a:spcBef>
                <a:spcPct val="0"/>
              </a:spcBef>
            </a:pPr>
            <a:r>
              <a:rPr lang="en-US" sz="5652">
                <a:solidFill>
                  <a:srgbClr val="FA8029"/>
                </a:solidFill>
                <a:latin typeface="More Sugar"/>
              </a:rPr>
              <a:t>• Personal </a:t>
            </a:r>
          </a:p>
          <a:p>
            <a:pPr algn="just">
              <a:lnSpc>
                <a:spcPts val="7913"/>
              </a:lnSpc>
              <a:spcBef>
                <a:spcPct val="0"/>
              </a:spcBef>
            </a:pPr>
            <a:r>
              <a:rPr lang="en-US" sz="5652">
                <a:solidFill>
                  <a:srgbClr val="FA8029"/>
                </a:solidFill>
                <a:latin typeface="More Sugar"/>
              </a:rPr>
              <a:t>• Temporal </a:t>
            </a:r>
          </a:p>
          <a:p>
            <a:pPr algn="just">
              <a:lnSpc>
                <a:spcPts val="7913"/>
              </a:lnSpc>
              <a:spcBef>
                <a:spcPct val="0"/>
              </a:spcBef>
            </a:pPr>
            <a:r>
              <a:rPr lang="en-US" sz="5652">
                <a:solidFill>
                  <a:srgbClr val="FA8029"/>
                </a:solidFill>
                <a:latin typeface="More Sugar"/>
              </a:rPr>
              <a:t>• Espacial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5578" y="1968887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4" y="0"/>
                </a:lnTo>
                <a:lnTo>
                  <a:pt x="15656844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14472" y="3249562"/>
            <a:ext cx="8676262" cy="4491017"/>
          </a:xfrm>
          <a:custGeom>
            <a:avLst/>
            <a:gdLst/>
            <a:ahLst/>
            <a:cxnLst/>
            <a:rect l="l" t="t" r="r" b="b"/>
            <a:pathLst>
              <a:path w="8676262" h="4491017">
                <a:moveTo>
                  <a:pt x="0" y="0"/>
                </a:moveTo>
                <a:lnTo>
                  <a:pt x="8676262" y="0"/>
                </a:lnTo>
                <a:lnTo>
                  <a:pt x="8676262" y="4491017"/>
                </a:lnTo>
                <a:lnTo>
                  <a:pt x="0" y="449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01984" y="7523683"/>
            <a:ext cx="3949974" cy="2323901"/>
          </a:xfrm>
          <a:custGeom>
            <a:avLst/>
            <a:gdLst/>
            <a:ahLst/>
            <a:cxnLst/>
            <a:rect l="l" t="t" r="r" b="b"/>
            <a:pathLst>
              <a:path w="3949974" h="2323901">
                <a:moveTo>
                  <a:pt x="0" y="0"/>
                </a:moveTo>
                <a:lnTo>
                  <a:pt x="3949974" y="0"/>
                </a:lnTo>
                <a:lnTo>
                  <a:pt x="3949974" y="2323902"/>
                </a:lnTo>
                <a:lnTo>
                  <a:pt x="0" y="2323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4350" y="34798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259" y="2892097"/>
            <a:ext cx="10530699" cy="6223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000000"/>
                </a:solidFill>
                <a:latin typeface="More Sugar"/>
              </a:rPr>
              <a:t>2 </a:t>
            </a:r>
            <a:r>
              <a:rPr lang="en-US" sz="4367" dirty="0" err="1">
                <a:solidFill>
                  <a:srgbClr val="000000"/>
                </a:solidFill>
                <a:latin typeface="More Sugar"/>
              </a:rPr>
              <a:t>Gnosias</a:t>
            </a:r>
            <a:r>
              <a:rPr lang="en-US" sz="4367" dirty="0">
                <a:solidFill>
                  <a:srgbClr val="000000"/>
                </a:solidFill>
                <a:latin typeface="More Sugar"/>
              </a:rPr>
              <a:t>. </a:t>
            </a:r>
            <a:r>
              <a:rPr lang="en-US" sz="4367" dirty="0" err="1">
                <a:solidFill>
                  <a:srgbClr val="000000"/>
                </a:solidFill>
                <a:latin typeface="More Sugar"/>
              </a:rPr>
              <a:t>Recordar</a:t>
            </a:r>
            <a:r>
              <a:rPr lang="en-US" sz="4367" dirty="0">
                <a:solidFill>
                  <a:srgbClr val="000000"/>
                </a:solidFill>
                <a:latin typeface="More Sugar"/>
              </a:rPr>
              <a:t> lo </a:t>
            </a:r>
            <a:r>
              <a:rPr lang="en-US" sz="4367" dirty="0" err="1">
                <a:solidFill>
                  <a:srgbClr val="000000"/>
                </a:solidFill>
                <a:latin typeface="More Sugar"/>
              </a:rPr>
              <a:t>aprendido</a:t>
            </a:r>
            <a:endParaRPr lang="en-US" sz="4367" dirty="0">
              <a:solidFill>
                <a:srgbClr val="000000"/>
              </a:solidFill>
              <a:latin typeface="More Sugar"/>
            </a:endParaRPr>
          </a:p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Visuales</a:t>
            </a:r>
            <a:r>
              <a:rPr lang="en-US" sz="4367" dirty="0">
                <a:solidFill>
                  <a:srgbClr val="FA8029"/>
                </a:solidFill>
                <a:latin typeface="More Sugar"/>
              </a:rPr>
              <a:t> </a:t>
            </a:r>
          </a:p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Auditivas</a:t>
            </a:r>
            <a:r>
              <a:rPr lang="en-US" sz="4367" dirty="0">
                <a:solidFill>
                  <a:srgbClr val="FA8029"/>
                </a:solidFill>
                <a:latin typeface="More Sugar"/>
              </a:rPr>
              <a:t> </a:t>
            </a:r>
          </a:p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Táctiles</a:t>
            </a:r>
            <a:endParaRPr lang="en-US" sz="4367" dirty="0">
              <a:solidFill>
                <a:srgbClr val="FA8029"/>
              </a:solidFill>
              <a:latin typeface="More Sugar"/>
            </a:endParaRPr>
          </a:p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 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Gustativas</a:t>
            </a:r>
            <a:r>
              <a:rPr lang="en-US" sz="4367" dirty="0">
                <a:solidFill>
                  <a:srgbClr val="FA8029"/>
                </a:solidFill>
                <a:latin typeface="More Sugar"/>
              </a:rPr>
              <a:t> </a:t>
            </a:r>
          </a:p>
          <a:p>
            <a:pPr algn="just">
              <a:lnSpc>
                <a:spcPts val="6113"/>
              </a:lnSpc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Olfativas</a:t>
            </a:r>
            <a:r>
              <a:rPr lang="en-US" sz="4367" dirty="0">
                <a:solidFill>
                  <a:srgbClr val="FA8029"/>
                </a:solidFill>
                <a:latin typeface="More Sugar"/>
              </a:rPr>
              <a:t> </a:t>
            </a:r>
          </a:p>
          <a:p>
            <a:pPr algn="just">
              <a:lnSpc>
                <a:spcPts val="6113"/>
              </a:lnSpc>
              <a:spcBef>
                <a:spcPct val="0"/>
              </a:spcBef>
            </a:pPr>
            <a:r>
              <a:rPr lang="en-US" sz="4367" dirty="0">
                <a:solidFill>
                  <a:srgbClr val="FA8029"/>
                </a:solidFill>
                <a:latin typeface="More Sugar"/>
              </a:rPr>
              <a:t>• </a:t>
            </a:r>
            <a:r>
              <a:rPr lang="en-US" sz="4367" dirty="0" err="1">
                <a:solidFill>
                  <a:srgbClr val="FA8029"/>
                </a:solidFill>
                <a:latin typeface="More Sugar"/>
              </a:rPr>
              <a:t>Esquema</a:t>
            </a:r>
            <a:r>
              <a:rPr lang="en-US" sz="4367" dirty="0">
                <a:solidFill>
                  <a:srgbClr val="FA8029"/>
                </a:solidFill>
                <a:latin typeface="More Sugar"/>
              </a:rPr>
              <a:t> corporal  </a:t>
            </a:r>
          </a:p>
          <a:p>
            <a:pPr algn="ctr">
              <a:lnSpc>
                <a:spcPts val="6113"/>
              </a:lnSpc>
              <a:spcBef>
                <a:spcPct val="0"/>
              </a:spcBef>
            </a:pPr>
            <a:endParaRPr lang="en-US" sz="4367" dirty="0">
              <a:solidFill>
                <a:srgbClr val="FA8029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6145" y="1844946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4" y="0"/>
                </a:lnTo>
                <a:lnTo>
                  <a:pt x="15656844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68369" y="2698956"/>
            <a:ext cx="6414478" cy="7044894"/>
          </a:xfrm>
          <a:custGeom>
            <a:avLst/>
            <a:gdLst/>
            <a:ahLst/>
            <a:cxnLst/>
            <a:rect l="l" t="t" r="r" b="b"/>
            <a:pathLst>
              <a:path w="6414478" h="7044894">
                <a:moveTo>
                  <a:pt x="0" y="0"/>
                </a:moveTo>
                <a:lnTo>
                  <a:pt x="6414478" y="0"/>
                </a:lnTo>
                <a:lnTo>
                  <a:pt x="6414478" y="7044894"/>
                </a:lnTo>
                <a:lnTo>
                  <a:pt x="0" y="7044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3145" y="22404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4763" y="3309577"/>
            <a:ext cx="8319804" cy="420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141223"/>
                </a:solidFill>
                <a:latin typeface="More Sugar"/>
              </a:rPr>
              <a:t>3 Atención </a:t>
            </a:r>
          </a:p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FA8029"/>
                </a:solidFill>
                <a:latin typeface="More Sugar"/>
              </a:rPr>
              <a:t>• Velocidad de procesamiento </a:t>
            </a:r>
          </a:p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FA8029"/>
                </a:solidFill>
                <a:latin typeface="More Sugar"/>
              </a:rPr>
              <a:t>• Sostenida </a:t>
            </a:r>
          </a:p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FA8029"/>
                </a:solidFill>
                <a:latin typeface="More Sugar"/>
              </a:rPr>
              <a:t>• Selectiva 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A8029"/>
                </a:solidFill>
                <a:latin typeface="More Sugar"/>
              </a:rPr>
              <a:t>• Alternante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02410" y="5255930"/>
            <a:ext cx="12455688" cy="679401"/>
          </a:xfrm>
          <a:custGeom>
            <a:avLst/>
            <a:gdLst/>
            <a:ahLst/>
            <a:cxnLst/>
            <a:rect l="l" t="t" r="r" b="b"/>
            <a:pathLst>
              <a:path w="12455688" h="679401">
                <a:moveTo>
                  <a:pt x="0" y="0"/>
                </a:moveTo>
                <a:lnTo>
                  <a:pt x="12455688" y="0"/>
                </a:lnTo>
                <a:lnTo>
                  <a:pt x="12455688" y="679401"/>
                </a:lnTo>
                <a:lnTo>
                  <a:pt x="0" y="679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732468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4350" y="1045153"/>
            <a:ext cx="17259300" cy="417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“NUEVAS TECNOLOGÍAS”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32038" y="2216768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4" y="0"/>
                </a:lnTo>
                <a:lnTo>
                  <a:pt x="15656844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54599" y="3676796"/>
            <a:ext cx="3909139" cy="1717099"/>
          </a:xfrm>
          <a:custGeom>
            <a:avLst/>
            <a:gdLst/>
            <a:ahLst/>
            <a:cxnLst/>
            <a:rect l="l" t="t" r="r" b="b"/>
            <a:pathLst>
              <a:path w="3909139" h="1717099">
                <a:moveTo>
                  <a:pt x="0" y="0"/>
                </a:moveTo>
                <a:lnTo>
                  <a:pt x="3909139" y="0"/>
                </a:lnTo>
                <a:lnTo>
                  <a:pt x="3909139" y="1717098"/>
                </a:lnTo>
                <a:lnTo>
                  <a:pt x="0" y="171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33199" y="5746247"/>
            <a:ext cx="5847347" cy="4067720"/>
          </a:xfrm>
          <a:custGeom>
            <a:avLst/>
            <a:gdLst/>
            <a:ahLst/>
            <a:cxnLst/>
            <a:rect l="l" t="t" r="r" b="b"/>
            <a:pathLst>
              <a:path w="5847347" h="4067720">
                <a:moveTo>
                  <a:pt x="0" y="0"/>
                </a:moveTo>
                <a:lnTo>
                  <a:pt x="5847348" y="0"/>
                </a:lnTo>
                <a:lnTo>
                  <a:pt x="5847348" y="4067720"/>
                </a:lnTo>
                <a:lnTo>
                  <a:pt x="0" y="4067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54927" y="4025374"/>
            <a:ext cx="1625016" cy="710091"/>
          </a:xfrm>
          <a:custGeom>
            <a:avLst/>
            <a:gdLst/>
            <a:ahLst/>
            <a:cxnLst/>
            <a:rect l="l" t="t" r="r" b="b"/>
            <a:pathLst>
              <a:path w="1625016" h="710091">
                <a:moveTo>
                  <a:pt x="0" y="0"/>
                </a:moveTo>
                <a:lnTo>
                  <a:pt x="1625016" y="0"/>
                </a:lnTo>
                <a:lnTo>
                  <a:pt x="1625016" y="710091"/>
                </a:lnTo>
                <a:lnTo>
                  <a:pt x="0" y="710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31549">
            <a:off x="3611978" y="4608499"/>
            <a:ext cx="3137159" cy="1768217"/>
          </a:xfrm>
          <a:custGeom>
            <a:avLst/>
            <a:gdLst/>
            <a:ahLst/>
            <a:cxnLst/>
            <a:rect l="l" t="t" r="r" b="b"/>
            <a:pathLst>
              <a:path w="3137159" h="1768217">
                <a:moveTo>
                  <a:pt x="0" y="0"/>
                </a:moveTo>
                <a:lnTo>
                  <a:pt x="3137159" y="0"/>
                </a:lnTo>
                <a:lnTo>
                  <a:pt x="3137159" y="1768217"/>
                </a:lnTo>
                <a:lnTo>
                  <a:pt x="0" y="1768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76543" y="3814044"/>
            <a:ext cx="3908375" cy="3864406"/>
          </a:xfrm>
          <a:custGeom>
            <a:avLst/>
            <a:gdLst/>
            <a:ahLst/>
            <a:cxnLst/>
            <a:rect l="l" t="t" r="r" b="b"/>
            <a:pathLst>
              <a:path w="3908375" h="3864406">
                <a:moveTo>
                  <a:pt x="0" y="0"/>
                </a:moveTo>
                <a:lnTo>
                  <a:pt x="3908375" y="0"/>
                </a:lnTo>
                <a:lnTo>
                  <a:pt x="3908375" y="3864406"/>
                </a:lnTo>
                <a:lnTo>
                  <a:pt x="0" y="3864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389549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658773" y="3310766"/>
            <a:ext cx="5821170" cy="435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1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More Sugar"/>
              </a:rPr>
              <a:t>4 Funciones ejecutivas 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• Memoria de trabajo 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• Planificación 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• Razonamiento 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• Toma de decisiones 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• Estimación temporal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r>
              <a:rPr lang="en-US" sz="2900">
                <a:solidFill>
                  <a:srgbClr val="FA8029"/>
                </a:solidFill>
                <a:latin typeface="More Sugar"/>
              </a:rPr>
              <a:t>Y MUCHAS MÁS....</a:t>
            </a:r>
          </a:p>
          <a:p>
            <a:pPr algn="just">
              <a:lnSpc>
                <a:spcPts val="4061"/>
              </a:lnSpc>
              <a:spcBef>
                <a:spcPct val="0"/>
              </a:spcBef>
            </a:pPr>
            <a:endParaRPr lang="en-US" sz="2900">
              <a:solidFill>
                <a:srgbClr val="FA8029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316440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2457" y="2666052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92744" y="3696682"/>
            <a:ext cx="3076269" cy="2049564"/>
          </a:xfrm>
          <a:custGeom>
            <a:avLst/>
            <a:gdLst/>
            <a:ahLst/>
            <a:cxnLst/>
            <a:rect l="l" t="t" r="r" b="b"/>
            <a:pathLst>
              <a:path w="3076269" h="2049564">
                <a:moveTo>
                  <a:pt x="0" y="0"/>
                </a:moveTo>
                <a:lnTo>
                  <a:pt x="3076269" y="0"/>
                </a:lnTo>
                <a:lnTo>
                  <a:pt x="3076269" y="2049565"/>
                </a:lnTo>
                <a:lnTo>
                  <a:pt x="0" y="2049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9533" y="3746530"/>
            <a:ext cx="3120441" cy="3492155"/>
          </a:xfrm>
          <a:custGeom>
            <a:avLst/>
            <a:gdLst/>
            <a:ahLst/>
            <a:cxnLst/>
            <a:rect l="l" t="t" r="r" b="b"/>
            <a:pathLst>
              <a:path w="3120441" h="3492155">
                <a:moveTo>
                  <a:pt x="0" y="0"/>
                </a:moveTo>
                <a:lnTo>
                  <a:pt x="3120441" y="0"/>
                </a:lnTo>
                <a:lnTo>
                  <a:pt x="3120441" y="3492155"/>
                </a:lnTo>
                <a:lnTo>
                  <a:pt x="0" y="349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2744" y="6220988"/>
            <a:ext cx="3938407" cy="2035395"/>
          </a:xfrm>
          <a:custGeom>
            <a:avLst/>
            <a:gdLst/>
            <a:ahLst/>
            <a:cxnLst/>
            <a:rect l="l" t="t" r="r" b="b"/>
            <a:pathLst>
              <a:path w="3938407" h="2035395">
                <a:moveTo>
                  <a:pt x="0" y="0"/>
                </a:moveTo>
                <a:lnTo>
                  <a:pt x="3938406" y="0"/>
                </a:lnTo>
                <a:lnTo>
                  <a:pt x="3938406" y="2035395"/>
                </a:lnTo>
                <a:lnTo>
                  <a:pt x="0" y="2035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350" y="1045153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50443" y="3917016"/>
            <a:ext cx="11269090" cy="513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80"/>
              </a:lnSpc>
            </a:pPr>
            <a:r>
              <a:rPr lang="en-US" sz="5842">
                <a:solidFill>
                  <a:srgbClr val="000000"/>
                </a:solidFill>
                <a:latin typeface="More Sugar"/>
              </a:rPr>
              <a:t>5 Praxias (motora)</a:t>
            </a:r>
          </a:p>
          <a:p>
            <a:pPr algn="just">
              <a:lnSpc>
                <a:spcPts val="8180"/>
              </a:lnSpc>
            </a:pPr>
            <a:r>
              <a:rPr lang="en-US" sz="5842">
                <a:solidFill>
                  <a:srgbClr val="FA8029"/>
                </a:solidFill>
                <a:latin typeface="More Sugar"/>
              </a:rPr>
              <a:t>• Ideatorias </a:t>
            </a:r>
          </a:p>
          <a:p>
            <a:pPr algn="just">
              <a:lnSpc>
                <a:spcPts val="8180"/>
              </a:lnSpc>
            </a:pPr>
            <a:r>
              <a:rPr lang="en-US" sz="5842">
                <a:solidFill>
                  <a:srgbClr val="FA8029"/>
                </a:solidFill>
                <a:latin typeface="More Sugar"/>
              </a:rPr>
              <a:t>• Faciales </a:t>
            </a:r>
          </a:p>
          <a:p>
            <a:pPr algn="just">
              <a:lnSpc>
                <a:spcPts val="8180"/>
              </a:lnSpc>
            </a:pPr>
            <a:r>
              <a:rPr lang="en-US" sz="5842">
                <a:solidFill>
                  <a:srgbClr val="FA8029"/>
                </a:solidFill>
                <a:latin typeface="More Sugar"/>
              </a:rPr>
              <a:t>• Visoconstructivas </a:t>
            </a:r>
          </a:p>
          <a:p>
            <a:pPr algn="just">
              <a:lnSpc>
                <a:spcPts val="8180"/>
              </a:lnSpc>
              <a:spcBef>
                <a:spcPct val="0"/>
              </a:spcBef>
            </a:pPr>
            <a:endParaRPr lang="en-US" sz="5842">
              <a:solidFill>
                <a:srgbClr val="FA8029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395" y="441942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7531" y="1936015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72552" y="2730447"/>
            <a:ext cx="4608204" cy="3627102"/>
          </a:xfrm>
          <a:custGeom>
            <a:avLst/>
            <a:gdLst/>
            <a:ahLst/>
            <a:cxnLst/>
            <a:rect l="l" t="t" r="r" b="b"/>
            <a:pathLst>
              <a:path w="4608204" h="3627102">
                <a:moveTo>
                  <a:pt x="0" y="0"/>
                </a:moveTo>
                <a:lnTo>
                  <a:pt x="4608203" y="0"/>
                </a:lnTo>
                <a:lnTo>
                  <a:pt x="4608203" y="3627102"/>
                </a:lnTo>
                <a:lnTo>
                  <a:pt x="0" y="3627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97591" y="2686917"/>
            <a:ext cx="4302428" cy="3714161"/>
          </a:xfrm>
          <a:custGeom>
            <a:avLst/>
            <a:gdLst/>
            <a:ahLst/>
            <a:cxnLst/>
            <a:rect l="l" t="t" r="r" b="b"/>
            <a:pathLst>
              <a:path w="4302428" h="3714161">
                <a:moveTo>
                  <a:pt x="0" y="0"/>
                </a:moveTo>
                <a:lnTo>
                  <a:pt x="4302429" y="0"/>
                </a:lnTo>
                <a:lnTo>
                  <a:pt x="4302429" y="3714161"/>
                </a:lnTo>
                <a:lnTo>
                  <a:pt x="0" y="3714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0778" y="6074600"/>
            <a:ext cx="3614657" cy="3915119"/>
          </a:xfrm>
          <a:custGeom>
            <a:avLst/>
            <a:gdLst/>
            <a:ahLst/>
            <a:cxnLst/>
            <a:rect l="l" t="t" r="r" b="b"/>
            <a:pathLst>
              <a:path w="3614657" h="3915119">
                <a:moveTo>
                  <a:pt x="0" y="0"/>
                </a:moveTo>
                <a:lnTo>
                  <a:pt x="3614657" y="0"/>
                </a:lnTo>
                <a:lnTo>
                  <a:pt x="3614657" y="3915119"/>
                </a:lnTo>
                <a:lnTo>
                  <a:pt x="0" y="391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9373" y="40995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912413" y="2704300"/>
            <a:ext cx="5603639" cy="722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000000"/>
                </a:solidFill>
                <a:latin typeface="More Sugar"/>
              </a:rPr>
              <a:t>6 Lenguaje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</a:t>
            </a:r>
            <a:r>
              <a:rPr lang="en-US" sz="4092">
                <a:solidFill>
                  <a:srgbClr val="000000"/>
                </a:solidFill>
                <a:latin typeface="More Sugar"/>
              </a:rPr>
              <a:t> </a:t>
            </a:r>
            <a:r>
              <a:rPr lang="en-US" sz="4092">
                <a:solidFill>
                  <a:srgbClr val="FA8029"/>
                </a:solidFill>
                <a:latin typeface="More Sugar"/>
              </a:rPr>
              <a:t>Expresión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Comprensión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Vocabulario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Denominación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Fluidez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Discriminación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Repetición </a:t>
            </a:r>
          </a:p>
          <a:p>
            <a:pPr algn="l">
              <a:lnSpc>
                <a:spcPts val="5729"/>
              </a:lnSpc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Lectura </a:t>
            </a:r>
          </a:p>
          <a:p>
            <a:pPr algn="l">
              <a:lnSpc>
                <a:spcPts val="5729"/>
              </a:lnSpc>
              <a:spcBef>
                <a:spcPct val="0"/>
              </a:spcBef>
            </a:pPr>
            <a:r>
              <a:rPr lang="en-US" sz="4092">
                <a:solidFill>
                  <a:srgbClr val="FA8029"/>
                </a:solidFill>
                <a:latin typeface="More Sugar"/>
              </a:rPr>
              <a:t>• Escritura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395" y="441942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7531" y="1936015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66678" y="3977235"/>
            <a:ext cx="13514579" cy="5680272"/>
          </a:xfrm>
          <a:custGeom>
            <a:avLst/>
            <a:gdLst/>
            <a:ahLst/>
            <a:cxnLst/>
            <a:rect l="l" t="t" r="r" b="b"/>
            <a:pathLst>
              <a:path w="13514579" h="5680272">
                <a:moveTo>
                  <a:pt x="0" y="0"/>
                </a:moveTo>
                <a:lnTo>
                  <a:pt x="13514579" y="0"/>
                </a:lnTo>
                <a:lnTo>
                  <a:pt x="13514579" y="5680272"/>
                </a:lnTo>
                <a:lnTo>
                  <a:pt x="0" y="5680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9373" y="40995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12413" y="2685250"/>
            <a:ext cx="7717719" cy="95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1"/>
              </a:lnSpc>
              <a:spcBef>
                <a:spcPct val="0"/>
              </a:spcBef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7 Cognición social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395" y="441942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7531" y="1936015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78247" y="2790025"/>
            <a:ext cx="5300112" cy="5151763"/>
          </a:xfrm>
          <a:custGeom>
            <a:avLst/>
            <a:gdLst/>
            <a:ahLst/>
            <a:cxnLst/>
            <a:rect l="l" t="t" r="r" b="b"/>
            <a:pathLst>
              <a:path w="5300112" h="5151763">
                <a:moveTo>
                  <a:pt x="0" y="0"/>
                </a:moveTo>
                <a:lnTo>
                  <a:pt x="5300113" y="0"/>
                </a:lnTo>
                <a:lnTo>
                  <a:pt x="5300113" y="5151763"/>
                </a:lnTo>
                <a:lnTo>
                  <a:pt x="0" y="51517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48443" y="5552253"/>
            <a:ext cx="5116983" cy="4324375"/>
          </a:xfrm>
          <a:custGeom>
            <a:avLst/>
            <a:gdLst/>
            <a:ahLst/>
            <a:cxnLst/>
            <a:rect l="l" t="t" r="r" b="b"/>
            <a:pathLst>
              <a:path w="5116983" h="4324375">
                <a:moveTo>
                  <a:pt x="0" y="0"/>
                </a:moveTo>
                <a:lnTo>
                  <a:pt x="5116983" y="0"/>
                </a:lnTo>
                <a:lnTo>
                  <a:pt x="5116983" y="4324375"/>
                </a:lnTo>
                <a:lnTo>
                  <a:pt x="0" y="4324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9373" y="40995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344588" y="2826833"/>
            <a:ext cx="8574435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8 Habilidades visoespaciales </a:t>
            </a: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A8029"/>
                </a:solidFill>
                <a:latin typeface="More Sugar"/>
              </a:rPr>
              <a:t>• Relación espacial </a:t>
            </a: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A8029"/>
                </a:solidFill>
                <a:latin typeface="More Sugar"/>
              </a:rPr>
              <a:t>• Visualización espacial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395" y="441942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7531" y="1936015"/>
            <a:ext cx="15656843" cy="854010"/>
          </a:xfrm>
          <a:custGeom>
            <a:avLst/>
            <a:gdLst/>
            <a:ahLst/>
            <a:cxnLst/>
            <a:rect l="l" t="t" r="r" b="b"/>
            <a:pathLst>
              <a:path w="15656843" h="854010">
                <a:moveTo>
                  <a:pt x="0" y="0"/>
                </a:moveTo>
                <a:lnTo>
                  <a:pt x="15656843" y="0"/>
                </a:lnTo>
                <a:lnTo>
                  <a:pt x="15656843" y="854010"/>
                </a:lnTo>
                <a:lnTo>
                  <a:pt x="0" y="8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45792" y="2790025"/>
            <a:ext cx="5340371" cy="5748924"/>
          </a:xfrm>
          <a:custGeom>
            <a:avLst/>
            <a:gdLst/>
            <a:ahLst/>
            <a:cxnLst/>
            <a:rect l="l" t="t" r="r" b="b"/>
            <a:pathLst>
              <a:path w="5340371" h="5748924">
                <a:moveTo>
                  <a:pt x="0" y="0"/>
                </a:moveTo>
                <a:lnTo>
                  <a:pt x="5340372" y="0"/>
                </a:lnTo>
                <a:lnTo>
                  <a:pt x="5340372" y="5748924"/>
                </a:lnTo>
                <a:lnTo>
                  <a:pt x="0" y="5748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05552" y="4806130"/>
            <a:ext cx="4643120" cy="4819761"/>
          </a:xfrm>
          <a:custGeom>
            <a:avLst/>
            <a:gdLst/>
            <a:ahLst/>
            <a:cxnLst/>
            <a:rect l="l" t="t" r="r" b="b"/>
            <a:pathLst>
              <a:path w="4643120" h="4819761">
                <a:moveTo>
                  <a:pt x="0" y="0"/>
                </a:moveTo>
                <a:lnTo>
                  <a:pt x="4643121" y="0"/>
                </a:lnTo>
                <a:lnTo>
                  <a:pt x="4643121" y="4819760"/>
                </a:lnTo>
                <a:lnTo>
                  <a:pt x="0" y="4819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9373" y="409958"/>
            <a:ext cx="17259300" cy="204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“Funciones cognitivas.”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79644" y="5181819"/>
            <a:ext cx="10971" cy="56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12413" y="2685250"/>
            <a:ext cx="7717719" cy="694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1"/>
              </a:lnSpc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9 Memoria </a:t>
            </a:r>
          </a:p>
          <a:p>
            <a:pPr algn="l">
              <a:lnSpc>
                <a:spcPts val="7891"/>
              </a:lnSpc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Semática </a:t>
            </a:r>
          </a:p>
          <a:p>
            <a:pPr algn="l">
              <a:lnSpc>
                <a:spcPts val="7891"/>
              </a:lnSpc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    </a:t>
            </a:r>
            <a:r>
              <a:rPr lang="en-US" sz="5636">
                <a:solidFill>
                  <a:srgbClr val="FA8029"/>
                </a:solidFill>
                <a:latin typeface="More Sugar"/>
              </a:rPr>
              <a:t>• Declarativa: Generales y personales</a:t>
            </a:r>
          </a:p>
          <a:p>
            <a:pPr algn="l">
              <a:lnSpc>
                <a:spcPts val="7891"/>
              </a:lnSpc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Episódica </a:t>
            </a:r>
          </a:p>
          <a:p>
            <a:pPr algn="l">
              <a:lnSpc>
                <a:spcPts val="7891"/>
              </a:lnSpc>
              <a:spcBef>
                <a:spcPct val="0"/>
              </a:spcBef>
            </a:pPr>
            <a:r>
              <a:rPr lang="en-US" sz="5636">
                <a:solidFill>
                  <a:srgbClr val="000000"/>
                </a:solidFill>
                <a:latin typeface="More Sugar"/>
              </a:rPr>
              <a:t>   </a:t>
            </a:r>
            <a:r>
              <a:rPr lang="en-US" sz="5636">
                <a:solidFill>
                  <a:srgbClr val="FA8029"/>
                </a:solidFill>
                <a:latin typeface="More Sugar"/>
              </a:rPr>
              <a:t> • Procedimental. Automatizadas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657600" y="4879252"/>
            <a:ext cx="10468412" cy="571004"/>
          </a:xfrm>
          <a:custGeom>
            <a:avLst/>
            <a:gdLst/>
            <a:ahLst/>
            <a:cxnLst/>
            <a:rect l="l" t="t" r="r" b="b"/>
            <a:pathLst>
              <a:path w="10468412" h="571004">
                <a:moveTo>
                  <a:pt x="0" y="0"/>
                </a:moveTo>
                <a:lnTo>
                  <a:pt x="10468412" y="0"/>
                </a:lnTo>
                <a:lnTo>
                  <a:pt x="10468412" y="571004"/>
                </a:lnTo>
                <a:lnTo>
                  <a:pt x="0" y="571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732468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2156" y="2414839"/>
            <a:ext cx="17259300" cy="203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 dirty="0">
                <a:solidFill>
                  <a:srgbClr val="000000"/>
                </a:solidFill>
                <a:latin typeface="More Sugar Bold"/>
              </a:rPr>
              <a:t>Gracias</a:t>
            </a:r>
          </a:p>
        </p:txBody>
      </p:sp>
      <p:sp>
        <p:nvSpPr>
          <p:cNvPr id="9" name="Freeform 9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8591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874" y="7715250"/>
            <a:ext cx="19324603" cy="3086100"/>
            <a:chOff x="0" y="0"/>
            <a:chExt cx="50896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608" cy="812800"/>
            </a:xfrm>
            <a:custGeom>
              <a:avLst/>
              <a:gdLst/>
              <a:ahLst/>
              <a:cxnLst/>
              <a:rect l="l" t="t" r="r" b="b"/>
              <a:pathLst>
                <a:path w="5089608" h="812800">
                  <a:moveTo>
                    <a:pt x="0" y="0"/>
                  </a:moveTo>
                  <a:lnTo>
                    <a:pt x="5089608" y="0"/>
                  </a:lnTo>
                  <a:lnTo>
                    <a:pt x="50896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2C518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60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1504" y="8200069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3680" y="8200069"/>
            <a:ext cx="6437681" cy="1649656"/>
          </a:xfrm>
          <a:custGeom>
            <a:avLst/>
            <a:gdLst/>
            <a:ahLst/>
            <a:cxnLst/>
            <a:rect l="l" t="t" r="r" b="b"/>
            <a:pathLst>
              <a:path w="6437681" h="1649656">
                <a:moveTo>
                  <a:pt x="0" y="0"/>
                </a:moveTo>
                <a:lnTo>
                  <a:pt x="6437682" y="0"/>
                </a:lnTo>
                <a:lnTo>
                  <a:pt x="6437682" y="1649656"/>
                </a:lnTo>
                <a:lnTo>
                  <a:pt x="0" y="1649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8117" y="-1479341"/>
            <a:ext cx="12636622" cy="8229600"/>
          </a:xfrm>
          <a:custGeom>
            <a:avLst/>
            <a:gdLst/>
            <a:ahLst/>
            <a:cxnLst/>
            <a:rect l="l" t="t" r="r" b="b"/>
            <a:pathLst>
              <a:path w="12636622" h="8229600">
                <a:moveTo>
                  <a:pt x="0" y="0"/>
                </a:moveTo>
                <a:lnTo>
                  <a:pt x="12636622" y="0"/>
                </a:lnTo>
                <a:lnTo>
                  <a:pt x="12636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10778" y="2911684"/>
            <a:ext cx="12103961" cy="250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7"/>
              </a:lnSpc>
            </a:pPr>
            <a:r>
              <a:rPr lang="en-US" sz="7604">
                <a:solidFill>
                  <a:srgbClr val="000000"/>
                </a:solidFill>
                <a:latin typeface="Margin"/>
              </a:rPr>
              <a:t>ESTIMULACIÓN COGNITIVA A TRAVÉS DE NUEVAS TECNOLOGÍAS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34507" y="5306841"/>
            <a:ext cx="1146382" cy="87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E1E1F"/>
                </a:solidFill>
                <a:latin typeface="Margin"/>
              </a:rPr>
              <a:t>2024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94046" y="905934"/>
            <a:ext cx="15450187" cy="8558376"/>
          </a:xfrm>
          <a:custGeom>
            <a:avLst/>
            <a:gdLst/>
            <a:ahLst/>
            <a:cxnLst/>
            <a:rect l="l" t="t" r="r" b="b"/>
            <a:pathLst>
              <a:path w="15450187" h="8558376">
                <a:moveTo>
                  <a:pt x="0" y="0"/>
                </a:moveTo>
                <a:lnTo>
                  <a:pt x="15450186" y="0"/>
                </a:lnTo>
                <a:lnTo>
                  <a:pt x="15450186" y="8558376"/>
                </a:lnTo>
                <a:lnTo>
                  <a:pt x="0" y="8558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37519"/>
            <a:ext cx="16095909" cy="9135516"/>
          </a:xfrm>
          <a:custGeom>
            <a:avLst/>
            <a:gdLst/>
            <a:ahLst/>
            <a:cxnLst/>
            <a:rect l="l" t="t" r="r" b="b"/>
            <a:pathLst>
              <a:path w="16095909" h="9135516">
                <a:moveTo>
                  <a:pt x="0" y="0"/>
                </a:moveTo>
                <a:lnTo>
                  <a:pt x="16095909" y="0"/>
                </a:lnTo>
                <a:lnTo>
                  <a:pt x="16095909" y="9135516"/>
                </a:lnTo>
                <a:lnTo>
                  <a:pt x="0" y="9135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2B705767-097D-A325-0424-FF75D6615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54490"/>
            <a:ext cx="15468600" cy="89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72889"/>
            <a:ext cx="16032636" cy="9029726"/>
          </a:xfrm>
          <a:custGeom>
            <a:avLst/>
            <a:gdLst/>
            <a:ahLst/>
            <a:cxnLst/>
            <a:rect l="l" t="t" r="r" b="b"/>
            <a:pathLst>
              <a:path w="16032636" h="9029726">
                <a:moveTo>
                  <a:pt x="0" y="0"/>
                </a:moveTo>
                <a:lnTo>
                  <a:pt x="16032636" y="0"/>
                </a:lnTo>
                <a:lnTo>
                  <a:pt x="16032636" y="9029726"/>
                </a:lnTo>
                <a:lnTo>
                  <a:pt x="0" y="9029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06620" y="7161464"/>
            <a:ext cx="10468412" cy="571004"/>
          </a:xfrm>
          <a:custGeom>
            <a:avLst/>
            <a:gdLst/>
            <a:ahLst/>
            <a:cxnLst/>
            <a:rect l="l" t="t" r="r" b="b"/>
            <a:pathLst>
              <a:path w="10468412" h="571004">
                <a:moveTo>
                  <a:pt x="0" y="0"/>
                </a:moveTo>
                <a:lnTo>
                  <a:pt x="10468412" y="0"/>
                </a:lnTo>
                <a:lnTo>
                  <a:pt x="10468412" y="571004"/>
                </a:lnTo>
                <a:lnTo>
                  <a:pt x="0" y="571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732468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4350" y="1045153"/>
            <a:ext cx="17259300" cy="629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>
                <a:solidFill>
                  <a:srgbClr val="000000"/>
                </a:solidFill>
                <a:latin typeface="More Sugar Bold"/>
              </a:rPr>
              <a:t>“Salud Neurocognitiva: Las TIC como herramientas”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62785" y="3765967"/>
            <a:ext cx="4152367" cy="5817677"/>
          </a:xfrm>
          <a:custGeom>
            <a:avLst/>
            <a:gdLst/>
            <a:ahLst/>
            <a:cxnLst/>
            <a:rect l="l" t="t" r="r" b="b"/>
            <a:pathLst>
              <a:path w="4152367" h="5817677">
                <a:moveTo>
                  <a:pt x="0" y="0"/>
                </a:moveTo>
                <a:lnTo>
                  <a:pt x="4152367" y="0"/>
                </a:lnTo>
                <a:lnTo>
                  <a:pt x="4152367" y="5817677"/>
                </a:lnTo>
                <a:lnTo>
                  <a:pt x="0" y="5817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9550" y="4310012"/>
            <a:ext cx="5006947" cy="4114800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7" y="0"/>
                </a:lnTo>
                <a:lnTo>
                  <a:pt x="50069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33939" y="2726131"/>
            <a:ext cx="14879308" cy="174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4570" lvl="1" indent="-542285" algn="just">
              <a:lnSpc>
                <a:spcPts val="7032"/>
              </a:lnSpc>
              <a:buFont typeface="Arial"/>
              <a:buChar char="•"/>
            </a:pPr>
            <a:r>
              <a:rPr lang="en-US" sz="5023">
                <a:solidFill>
                  <a:srgbClr val="000000"/>
                </a:solidFill>
                <a:latin typeface="More Sugar"/>
              </a:rPr>
              <a:t>Ayuda a generar más conexiones neuronales </a:t>
            </a:r>
          </a:p>
          <a:p>
            <a:pPr algn="just">
              <a:lnSpc>
                <a:spcPts val="7032"/>
              </a:lnSpc>
            </a:pPr>
            <a:endParaRPr lang="en-US" sz="5023">
              <a:solidFill>
                <a:srgbClr val="000000"/>
              </a:solidFill>
              <a:latin typeface="More Sug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20971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362" y="632832"/>
            <a:ext cx="12697135" cy="1292799"/>
          </a:xfrm>
          <a:custGeom>
            <a:avLst/>
            <a:gdLst/>
            <a:ahLst/>
            <a:cxnLst/>
            <a:rect l="l" t="t" r="r" b="b"/>
            <a:pathLst>
              <a:path w="12697135" h="1292799">
                <a:moveTo>
                  <a:pt x="0" y="0"/>
                </a:moveTo>
                <a:lnTo>
                  <a:pt x="12697135" y="0"/>
                </a:lnTo>
                <a:lnTo>
                  <a:pt x="12697135" y="1292799"/>
                </a:lnTo>
                <a:lnTo>
                  <a:pt x="0" y="129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0227" y="3541116"/>
            <a:ext cx="4967703" cy="5489174"/>
          </a:xfrm>
          <a:custGeom>
            <a:avLst/>
            <a:gdLst/>
            <a:ahLst/>
            <a:cxnLst/>
            <a:rect l="l" t="t" r="r" b="b"/>
            <a:pathLst>
              <a:path w="4967703" h="5489174">
                <a:moveTo>
                  <a:pt x="0" y="0"/>
                </a:moveTo>
                <a:lnTo>
                  <a:pt x="4967703" y="0"/>
                </a:lnTo>
                <a:lnTo>
                  <a:pt x="4967703" y="5489174"/>
                </a:lnTo>
                <a:lnTo>
                  <a:pt x="0" y="5489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4536" y="4228303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2785" y="709683"/>
            <a:ext cx="1016243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re Sugar"/>
              </a:rPr>
              <a:t>Beneficios de entrenar el cerebro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49431" y="1830381"/>
            <a:ext cx="15220144" cy="238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32"/>
              </a:lnSpc>
            </a:pPr>
            <a:endParaRPr/>
          </a:p>
          <a:p>
            <a:pPr marL="976623" lvl="1" indent="-488312" algn="just">
              <a:lnSpc>
                <a:spcPts val="6332"/>
              </a:lnSpc>
              <a:buFont typeface="Arial"/>
              <a:buChar char="•"/>
            </a:pPr>
            <a:r>
              <a:rPr lang="en-US" sz="4523">
                <a:solidFill>
                  <a:srgbClr val="000000"/>
                </a:solidFill>
                <a:latin typeface="More Sugar"/>
              </a:rPr>
              <a:t>Disminuye los niveles de estrés y ansiedad </a:t>
            </a:r>
          </a:p>
          <a:p>
            <a:pPr algn="just">
              <a:lnSpc>
                <a:spcPts val="6332"/>
              </a:lnSpc>
            </a:pPr>
            <a:endParaRPr lang="en-US" sz="4523">
              <a:solidFill>
                <a:srgbClr val="000000"/>
              </a:solidFill>
              <a:latin typeface="More Suga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314</Words>
  <Application>Microsoft Macintosh PowerPoint</Application>
  <PresentationFormat>Personalizado</PresentationFormat>
  <Paragraphs>89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Calibri</vt:lpstr>
      <vt:lpstr>Margin</vt:lpstr>
      <vt:lpstr>Arial</vt:lpstr>
      <vt:lpstr>More Sugar</vt:lpstr>
      <vt:lpstr>More Sugar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 2024</dc:title>
  <cp:lastModifiedBy>Microsoft Office User</cp:lastModifiedBy>
  <cp:revision>3</cp:revision>
  <dcterms:created xsi:type="dcterms:W3CDTF">2006-08-16T00:00:00Z</dcterms:created>
  <dcterms:modified xsi:type="dcterms:W3CDTF">2024-09-09T11:28:54Z</dcterms:modified>
  <dc:identifier>DAGFtEFbL44</dc:identifier>
</cp:coreProperties>
</file>